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6" r:id="rId2"/>
    <p:sldId id="259" r:id="rId3"/>
    <p:sldId id="265" r:id="rId4"/>
    <p:sldId id="267" r:id="rId5"/>
    <p:sldId id="268" r:id="rId6"/>
    <p:sldId id="328" r:id="rId7"/>
    <p:sldId id="270" r:id="rId8"/>
    <p:sldId id="272" r:id="rId9"/>
    <p:sldId id="274" r:id="rId10"/>
    <p:sldId id="275" r:id="rId11"/>
    <p:sldId id="329" r:id="rId12"/>
    <p:sldId id="276" r:id="rId13"/>
    <p:sldId id="278" r:id="rId14"/>
    <p:sldId id="279" r:id="rId15"/>
    <p:sldId id="280" r:id="rId16"/>
    <p:sldId id="282" r:id="rId17"/>
    <p:sldId id="283" r:id="rId18"/>
    <p:sldId id="285" r:id="rId19"/>
    <p:sldId id="286" r:id="rId20"/>
    <p:sldId id="287" r:id="rId21"/>
    <p:sldId id="288" r:id="rId22"/>
    <p:sldId id="289" r:id="rId23"/>
    <p:sldId id="290" r:id="rId24"/>
    <p:sldId id="292" r:id="rId25"/>
    <p:sldId id="293" r:id="rId26"/>
    <p:sldId id="295" r:id="rId27"/>
    <p:sldId id="296" r:id="rId28"/>
    <p:sldId id="298" r:id="rId29"/>
    <p:sldId id="299" r:id="rId30"/>
    <p:sldId id="330" r:id="rId31"/>
    <p:sldId id="301" r:id="rId32"/>
    <p:sldId id="303" r:id="rId33"/>
    <p:sldId id="331" r:id="rId34"/>
    <p:sldId id="305" r:id="rId35"/>
    <p:sldId id="307" r:id="rId36"/>
    <p:sldId id="308" r:id="rId37"/>
    <p:sldId id="310" r:id="rId38"/>
    <p:sldId id="332" r:id="rId39"/>
    <p:sldId id="312" r:id="rId40"/>
    <p:sldId id="313" r:id="rId41"/>
    <p:sldId id="314" r:id="rId42"/>
    <p:sldId id="315" r:id="rId43"/>
    <p:sldId id="316" r:id="rId44"/>
    <p:sldId id="333" r:id="rId45"/>
    <p:sldId id="318" r:id="rId46"/>
    <p:sldId id="319" r:id="rId47"/>
    <p:sldId id="322" r:id="rId48"/>
    <p:sldId id="324" r:id="rId49"/>
    <p:sldId id="325" r:id="rId50"/>
    <p:sldId id="334"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1570"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charts/_rels/chart1.xml.rels><?xml version="1.0" encoding="UTF-8" standalone="yes"?>
<Relationships xmlns="http://schemas.openxmlformats.org/package/2006/relationships"><Relationship Id="rId3" Type="http://schemas.openxmlformats.org/officeDocument/2006/relationships/oleObject" Target="file:///C:\Users\dtila\Downloads\Faculty%20comparison%202021%202022.csv"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dtila\Downloads\Faculty%20comparison%202021%202022.csv"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dtila\Downloads\Faculty%20comparison%202021%202022.csv"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dtila\Downloads\Faculty%20comparison%202021%202022.csv"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dtila\Downloads\Faculty%20comparison%202021%202022.csv"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dtila\Downloads\Faculty%20comparison%202021%202022.csv"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dtila\Downloads\Faculty%20comparison%202021%202022.csv"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dtila\Downloads\Faculty%20comparison%202021%202022.csv" TargetMode="External"/><Relationship Id="rId2" Type="http://schemas.microsoft.com/office/2011/relationships/chartColorStyle" Target="colors16.xml"/><Relationship Id="rId1" Type="http://schemas.microsoft.com/office/2011/relationships/chartStyle" Target="style16.xml"/></Relationships>
</file>

<file path=ppt/charts/_rels/chart2.xml.rels><?xml version="1.0" encoding="UTF-8" standalone="yes"?>
<Relationships xmlns="http://schemas.openxmlformats.org/package/2006/relationships"><Relationship Id="rId3" Type="http://schemas.openxmlformats.org/officeDocument/2006/relationships/oleObject" Target="file:///C:\Users\dtila\Downloads\Faculty%20comparison%202021%202022.csv"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dtila\Downloads\Faculty%20comparison%202021%202022.csv"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dtila\Downloads\Faculty%20comparison%202021%202022.csv"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dtila\Downloads\Faculty%20comparison%202021%202022.csv"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dtila\Downloads\Faculty%20comparison%202021%202022.csv"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dtila\Downloads\Faculty%20comparison%202021%202022.csv"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dtila\Downloads\Faculty%20comparison%202021%202022.csv"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dtila\Downloads\Faculty%20comparison%202021%202022.csv"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0" i="0" u="none" strike="noStrike" baseline="0">
                <a:effectLst/>
              </a:rPr>
              <a:t>Q2 - How difficult did you find remote teaching during this semester</a:t>
            </a:r>
            <a:r>
              <a:rPr lang="en-US" sz="1400" b="0" i="0" u="none" strike="noStrike" baseline="0"/>
              <a:t> </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Comparison!$C$35</c:f>
              <c:strCache>
                <c:ptCount val="1"/>
                <c:pt idx="0">
                  <c:v>2022</c:v>
                </c:pt>
              </c:strCache>
            </c:strRef>
          </c:tx>
          <c:spPr>
            <a:solidFill>
              <a:schemeClr val="accent1"/>
            </a:solidFill>
            <a:ln>
              <a:noFill/>
            </a:ln>
            <a:effectLst/>
          </c:spPr>
          <c:invertIfNegative val="0"/>
          <c:cat>
            <c:strRef>
              <c:f>Comparison!$B$36:$B$39</c:f>
              <c:strCache>
                <c:ptCount val="4"/>
                <c:pt idx="0">
                  <c:v>Very easy</c:v>
                </c:pt>
                <c:pt idx="1">
                  <c:v>Easy</c:v>
                </c:pt>
                <c:pt idx="2">
                  <c:v>Difficult</c:v>
                </c:pt>
                <c:pt idx="3">
                  <c:v>Very difficult</c:v>
                </c:pt>
              </c:strCache>
            </c:strRef>
          </c:cat>
          <c:val>
            <c:numRef>
              <c:f>Comparison!$C$36:$C$39</c:f>
              <c:numCache>
                <c:formatCode>0.00%</c:formatCode>
                <c:ptCount val="4"/>
                <c:pt idx="0">
                  <c:v>0.33329999999999999</c:v>
                </c:pt>
                <c:pt idx="1">
                  <c:v>0.42859999999999998</c:v>
                </c:pt>
                <c:pt idx="2">
                  <c:v>0.2024</c:v>
                </c:pt>
                <c:pt idx="3">
                  <c:v>3.5700000000000003E-2</c:v>
                </c:pt>
              </c:numCache>
            </c:numRef>
          </c:val>
          <c:extLst>
            <c:ext xmlns:c16="http://schemas.microsoft.com/office/drawing/2014/chart" uri="{C3380CC4-5D6E-409C-BE32-E72D297353CC}">
              <c16:uniqueId val="{00000000-957D-4B7E-9B89-3CA2C8D3431D}"/>
            </c:ext>
          </c:extLst>
        </c:ser>
        <c:ser>
          <c:idx val="1"/>
          <c:order val="1"/>
          <c:tx>
            <c:strRef>
              <c:f>Comparison!$D$35</c:f>
              <c:strCache>
                <c:ptCount val="1"/>
                <c:pt idx="0">
                  <c:v>2021</c:v>
                </c:pt>
              </c:strCache>
            </c:strRef>
          </c:tx>
          <c:spPr>
            <a:solidFill>
              <a:schemeClr val="accent2"/>
            </a:solidFill>
            <a:ln>
              <a:noFill/>
            </a:ln>
            <a:effectLst/>
          </c:spPr>
          <c:invertIfNegative val="0"/>
          <c:cat>
            <c:strRef>
              <c:f>Comparison!$B$36:$B$39</c:f>
              <c:strCache>
                <c:ptCount val="4"/>
                <c:pt idx="0">
                  <c:v>Very easy</c:v>
                </c:pt>
                <c:pt idx="1">
                  <c:v>Easy</c:v>
                </c:pt>
                <c:pt idx="2">
                  <c:v>Difficult</c:v>
                </c:pt>
                <c:pt idx="3">
                  <c:v>Very difficult</c:v>
                </c:pt>
              </c:strCache>
            </c:strRef>
          </c:cat>
          <c:val>
            <c:numRef>
              <c:f>Comparison!$D$36:$D$39</c:f>
              <c:numCache>
                <c:formatCode>0.00%</c:formatCode>
                <c:ptCount val="4"/>
                <c:pt idx="0">
                  <c:v>0.15529999999999999</c:v>
                </c:pt>
                <c:pt idx="1">
                  <c:v>0.38829999999999998</c:v>
                </c:pt>
                <c:pt idx="2">
                  <c:v>0.41749999999999998</c:v>
                </c:pt>
                <c:pt idx="3">
                  <c:v>3.8800000000000001E-2</c:v>
                </c:pt>
              </c:numCache>
            </c:numRef>
          </c:val>
          <c:extLst>
            <c:ext xmlns:c16="http://schemas.microsoft.com/office/drawing/2014/chart" uri="{C3380CC4-5D6E-409C-BE32-E72D297353CC}">
              <c16:uniqueId val="{00000001-957D-4B7E-9B89-3CA2C8D3431D}"/>
            </c:ext>
          </c:extLst>
        </c:ser>
        <c:dLbls>
          <c:showLegendKey val="0"/>
          <c:showVal val="0"/>
          <c:showCatName val="0"/>
          <c:showSerName val="0"/>
          <c:showPercent val="0"/>
          <c:showBubbleSize val="0"/>
        </c:dLbls>
        <c:gapWidth val="219"/>
        <c:overlap val="-27"/>
        <c:axId val="941806111"/>
        <c:axId val="941809023"/>
      </c:barChart>
      <c:catAx>
        <c:axId val="9418061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41809023"/>
        <c:crosses val="autoZero"/>
        <c:auto val="1"/>
        <c:lblAlgn val="ctr"/>
        <c:lblOffset val="100"/>
        <c:noMultiLvlLbl val="0"/>
      </c:catAx>
      <c:valAx>
        <c:axId val="941809023"/>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4180611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Q11 - Which Blackboard tools did you did you use most often? [Check all that apply]</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Comparison!$C$183</c:f>
              <c:strCache>
                <c:ptCount val="1"/>
                <c:pt idx="0">
                  <c:v>2022</c:v>
                </c:pt>
              </c:strCache>
            </c:strRef>
          </c:tx>
          <c:spPr>
            <a:solidFill>
              <a:schemeClr val="accent1"/>
            </a:solidFill>
            <a:ln>
              <a:noFill/>
            </a:ln>
            <a:effectLst/>
          </c:spPr>
          <c:invertIfNegative val="0"/>
          <c:cat>
            <c:strRef>
              <c:f>Comparison!$B$184:$B$196</c:f>
              <c:strCache>
                <c:ptCount val="13"/>
                <c:pt idx="0">
                  <c:v>Announcements</c:v>
                </c:pt>
                <c:pt idx="1">
                  <c:v>Emails</c:v>
                </c:pt>
                <c:pt idx="2">
                  <c:v>Discussion board</c:v>
                </c:pt>
                <c:pt idx="3">
                  <c:v>Assignments</c:v>
                </c:pt>
                <c:pt idx="4">
                  <c:v>Tests</c:v>
                </c:pt>
                <c:pt idx="5">
                  <c:v>Bb Collaborate</c:v>
                </c:pt>
                <c:pt idx="6">
                  <c:v>Grade center</c:v>
                </c:pt>
                <c:pt idx="7">
                  <c:v>Rubrics</c:v>
                </c:pt>
                <c:pt idx="8">
                  <c:v>Turnitin</c:v>
                </c:pt>
                <c:pt idx="9">
                  <c:v>Other</c:v>
                </c:pt>
                <c:pt idx="10">
                  <c:v>Groups</c:v>
                </c:pt>
                <c:pt idx="11">
                  <c:v>Yuja</c:v>
                </c:pt>
                <c:pt idx="12">
                  <c:v>I did not use Blackboard</c:v>
                </c:pt>
              </c:strCache>
            </c:strRef>
          </c:cat>
          <c:val>
            <c:numRef>
              <c:f>Comparison!$C$184:$C$196</c:f>
              <c:numCache>
                <c:formatCode>0.00%</c:formatCode>
                <c:ptCount val="13"/>
                <c:pt idx="0">
                  <c:v>0.16839999999999999</c:v>
                </c:pt>
                <c:pt idx="1">
                  <c:v>0.1368</c:v>
                </c:pt>
                <c:pt idx="2">
                  <c:v>0.1095</c:v>
                </c:pt>
                <c:pt idx="3">
                  <c:v>0.1474</c:v>
                </c:pt>
                <c:pt idx="4">
                  <c:v>9.8900000000000002E-2</c:v>
                </c:pt>
                <c:pt idx="5">
                  <c:v>5.4699999999999999E-2</c:v>
                </c:pt>
                <c:pt idx="6">
                  <c:v>0.1368</c:v>
                </c:pt>
                <c:pt idx="7">
                  <c:v>3.5799999999999998E-2</c:v>
                </c:pt>
                <c:pt idx="8">
                  <c:v>3.7900000000000003E-2</c:v>
                </c:pt>
                <c:pt idx="9">
                  <c:v>1.26E-2</c:v>
                </c:pt>
                <c:pt idx="10">
                  <c:v>3.5799999999999998E-2</c:v>
                </c:pt>
                <c:pt idx="11">
                  <c:v>2.53E-2</c:v>
                </c:pt>
                <c:pt idx="12">
                  <c:v>0</c:v>
                </c:pt>
              </c:numCache>
            </c:numRef>
          </c:val>
          <c:extLst>
            <c:ext xmlns:c16="http://schemas.microsoft.com/office/drawing/2014/chart" uri="{C3380CC4-5D6E-409C-BE32-E72D297353CC}">
              <c16:uniqueId val="{00000000-52A2-41C4-8180-8EBDB8EEA559}"/>
            </c:ext>
          </c:extLst>
        </c:ser>
        <c:ser>
          <c:idx val="1"/>
          <c:order val="1"/>
          <c:tx>
            <c:strRef>
              <c:f>Comparison!$D$183</c:f>
              <c:strCache>
                <c:ptCount val="1"/>
                <c:pt idx="0">
                  <c:v>2021</c:v>
                </c:pt>
              </c:strCache>
            </c:strRef>
          </c:tx>
          <c:spPr>
            <a:solidFill>
              <a:schemeClr val="accent2"/>
            </a:solidFill>
            <a:ln>
              <a:noFill/>
            </a:ln>
            <a:effectLst/>
          </c:spPr>
          <c:invertIfNegative val="0"/>
          <c:cat>
            <c:strRef>
              <c:f>Comparison!$B$184:$B$196</c:f>
              <c:strCache>
                <c:ptCount val="13"/>
                <c:pt idx="0">
                  <c:v>Announcements</c:v>
                </c:pt>
                <c:pt idx="1">
                  <c:v>Emails</c:v>
                </c:pt>
                <c:pt idx="2">
                  <c:v>Discussion board</c:v>
                </c:pt>
                <c:pt idx="3">
                  <c:v>Assignments</c:v>
                </c:pt>
                <c:pt idx="4">
                  <c:v>Tests</c:v>
                </c:pt>
                <c:pt idx="5">
                  <c:v>Bb Collaborate</c:v>
                </c:pt>
                <c:pt idx="6">
                  <c:v>Grade center</c:v>
                </c:pt>
                <c:pt idx="7">
                  <c:v>Rubrics</c:v>
                </c:pt>
                <c:pt idx="8">
                  <c:v>Turnitin</c:v>
                </c:pt>
                <c:pt idx="9">
                  <c:v>Other</c:v>
                </c:pt>
                <c:pt idx="10">
                  <c:v>Groups</c:v>
                </c:pt>
                <c:pt idx="11">
                  <c:v>Yuja</c:v>
                </c:pt>
                <c:pt idx="12">
                  <c:v>I did not use Blackboard</c:v>
                </c:pt>
              </c:strCache>
            </c:strRef>
          </c:cat>
          <c:val>
            <c:numRef>
              <c:f>Comparison!$D$184:$D$196</c:f>
              <c:numCache>
                <c:formatCode>0.00%</c:formatCode>
                <c:ptCount val="13"/>
                <c:pt idx="0">
                  <c:v>0.1646</c:v>
                </c:pt>
                <c:pt idx="1">
                  <c:v>0.13059999999999999</c:v>
                </c:pt>
                <c:pt idx="2">
                  <c:v>0.1163</c:v>
                </c:pt>
                <c:pt idx="3">
                  <c:v>0.1449</c:v>
                </c:pt>
                <c:pt idx="4">
                  <c:v>0.1038</c:v>
                </c:pt>
                <c:pt idx="5">
                  <c:v>7.51E-2</c:v>
                </c:pt>
                <c:pt idx="6">
                  <c:v>0.13600000000000001</c:v>
                </c:pt>
                <c:pt idx="7">
                  <c:v>3.4000000000000002E-2</c:v>
                </c:pt>
                <c:pt idx="8">
                  <c:v>1.9699999999999999E-2</c:v>
                </c:pt>
                <c:pt idx="9">
                  <c:v>2.1499999999999998E-2</c:v>
                </c:pt>
                <c:pt idx="10">
                  <c:v>2.1499999999999998E-2</c:v>
                </c:pt>
                <c:pt idx="11">
                  <c:v>2.6800000000000001E-2</c:v>
                </c:pt>
                <c:pt idx="12">
                  <c:v>5.4000000000000003E-3</c:v>
                </c:pt>
              </c:numCache>
            </c:numRef>
          </c:val>
          <c:extLst>
            <c:ext xmlns:c16="http://schemas.microsoft.com/office/drawing/2014/chart" uri="{C3380CC4-5D6E-409C-BE32-E72D297353CC}">
              <c16:uniqueId val="{00000001-52A2-41C4-8180-8EBDB8EEA559}"/>
            </c:ext>
          </c:extLst>
        </c:ser>
        <c:dLbls>
          <c:showLegendKey val="0"/>
          <c:showVal val="0"/>
          <c:showCatName val="0"/>
          <c:showSerName val="0"/>
          <c:showPercent val="0"/>
          <c:showBubbleSize val="0"/>
        </c:dLbls>
        <c:gapWidth val="219"/>
        <c:overlap val="-27"/>
        <c:axId val="764823375"/>
        <c:axId val="764822959"/>
      </c:barChart>
      <c:catAx>
        <c:axId val="7648233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64822959"/>
        <c:crosses val="autoZero"/>
        <c:auto val="1"/>
        <c:lblAlgn val="ctr"/>
        <c:lblOffset val="100"/>
        <c:noMultiLvlLbl val="0"/>
      </c:catAx>
      <c:valAx>
        <c:axId val="764822959"/>
        <c:scaling>
          <c:orientation val="minMax"/>
          <c:max val="0.2"/>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6482337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Q13 - What activities, resources, and/or supports do you think would help you prepare to teach in future online courses? [select all that apply]</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Comparison!$C$214</c:f>
              <c:strCache>
                <c:ptCount val="1"/>
                <c:pt idx="0">
                  <c:v>2022</c:v>
                </c:pt>
              </c:strCache>
            </c:strRef>
          </c:tx>
          <c:spPr>
            <a:solidFill>
              <a:schemeClr val="accent1"/>
            </a:solidFill>
            <a:ln>
              <a:noFill/>
            </a:ln>
            <a:effectLst/>
          </c:spPr>
          <c:invertIfNegative val="0"/>
          <c:cat>
            <c:strRef>
              <c:f>Comparison!$B$215:$B$221</c:f>
              <c:strCache>
                <c:ptCount val="7"/>
                <c:pt idx="0">
                  <c:v>CUNY/KCC training and certifications</c:v>
                </c:pt>
                <c:pt idx="1">
                  <c:v>Examples shared by colleagues</c:v>
                </c:pt>
                <c:pt idx="2">
                  <c:v>Blackboard support</c:v>
                </c:pt>
                <c:pt idx="3">
                  <c:v>Equipment and software</c:v>
                </c:pt>
                <c:pt idx="4">
                  <c:v>Equitable student access to books, technology, etc.</c:v>
                </c:pt>
                <c:pt idx="5">
                  <c:v>Support in promoting honesty and academic integrity</c:v>
                </c:pt>
                <c:pt idx="6">
                  <c:v>Other</c:v>
                </c:pt>
              </c:strCache>
            </c:strRef>
          </c:cat>
          <c:val>
            <c:numRef>
              <c:f>Comparison!$C$215:$C$221</c:f>
              <c:numCache>
                <c:formatCode>0.00%</c:formatCode>
                <c:ptCount val="7"/>
                <c:pt idx="0">
                  <c:v>0.1729</c:v>
                </c:pt>
                <c:pt idx="1">
                  <c:v>0.21959999999999999</c:v>
                </c:pt>
                <c:pt idx="2">
                  <c:v>0.1636</c:v>
                </c:pt>
                <c:pt idx="3">
                  <c:v>9.35E-2</c:v>
                </c:pt>
                <c:pt idx="4">
                  <c:v>0.1636</c:v>
                </c:pt>
                <c:pt idx="5">
                  <c:v>0.14019999999999999</c:v>
                </c:pt>
                <c:pt idx="6">
                  <c:v>4.6699999999999998E-2</c:v>
                </c:pt>
              </c:numCache>
            </c:numRef>
          </c:val>
          <c:extLst>
            <c:ext xmlns:c16="http://schemas.microsoft.com/office/drawing/2014/chart" uri="{C3380CC4-5D6E-409C-BE32-E72D297353CC}">
              <c16:uniqueId val="{00000000-FB41-4C1C-83DD-03F6C48A2415}"/>
            </c:ext>
          </c:extLst>
        </c:ser>
        <c:ser>
          <c:idx val="1"/>
          <c:order val="1"/>
          <c:tx>
            <c:strRef>
              <c:f>Comparison!$D$214</c:f>
              <c:strCache>
                <c:ptCount val="1"/>
                <c:pt idx="0">
                  <c:v>2021</c:v>
                </c:pt>
              </c:strCache>
            </c:strRef>
          </c:tx>
          <c:spPr>
            <a:solidFill>
              <a:schemeClr val="accent2"/>
            </a:solidFill>
            <a:ln>
              <a:noFill/>
            </a:ln>
            <a:effectLst/>
          </c:spPr>
          <c:invertIfNegative val="0"/>
          <c:cat>
            <c:strRef>
              <c:f>Comparison!$B$215:$B$221</c:f>
              <c:strCache>
                <c:ptCount val="7"/>
                <c:pt idx="0">
                  <c:v>CUNY/KCC training and certifications</c:v>
                </c:pt>
                <c:pt idx="1">
                  <c:v>Examples shared by colleagues</c:v>
                </c:pt>
                <c:pt idx="2">
                  <c:v>Blackboard support</c:v>
                </c:pt>
                <c:pt idx="3">
                  <c:v>Equipment and software</c:v>
                </c:pt>
                <c:pt idx="4">
                  <c:v>Equitable student access to books, technology, etc.</c:v>
                </c:pt>
                <c:pt idx="5">
                  <c:v>Support in promoting honesty and academic integrity</c:v>
                </c:pt>
                <c:pt idx="6">
                  <c:v>Other</c:v>
                </c:pt>
              </c:strCache>
            </c:strRef>
          </c:cat>
          <c:val>
            <c:numRef>
              <c:f>Comparison!$D$215:$D$221</c:f>
              <c:numCache>
                <c:formatCode>0.00%</c:formatCode>
                <c:ptCount val="7"/>
                <c:pt idx="0">
                  <c:v>0.15229999999999999</c:v>
                </c:pt>
                <c:pt idx="1">
                  <c:v>0.16889999999999999</c:v>
                </c:pt>
                <c:pt idx="2">
                  <c:v>0.17879999999999999</c:v>
                </c:pt>
                <c:pt idx="3">
                  <c:v>0.1225</c:v>
                </c:pt>
                <c:pt idx="4">
                  <c:v>0.17879999999999999</c:v>
                </c:pt>
                <c:pt idx="5">
                  <c:v>0.1656</c:v>
                </c:pt>
                <c:pt idx="6">
                  <c:v>3.3099999999999997E-2</c:v>
                </c:pt>
              </c:numCache>
            </c:numRef>
          </c:val>
          <c:extLst>
            <c:ext xmlns:c16="http://schemas.microsoft.com/office/drawing/2014/chart" uri="{C3380CC4-5D6E-409C-BE32-E72D297353CC}">
              <c16:uniqueId val="{00000001-FB41-4C1C-83DD-03F6C48A2415}"/>
            </c:ext>
          </c:extLst>
        </c:ser>
        <c:dLbls>
          <c:showLegendKey val="0"/>
          <c:showVal val="0"/>
          <c:showCatName val="0"/>
          <c:showSerName val="0"/>
          <c:showPercent val="0"/>
          <c:showBubbleSize val="0"/>
        </c:dLbls>
        <c:gapWidth val="219"/>
        <c:overlap val="-27"/>
        <c:axId val="1046993375"/>
        <c:axId val="1046984223"/>
      </c:barChart>
      <c:catAx>
        <c:axId val="10469933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46984223"/>
        <c:crosses val="autoZero"/>
        <c:auto val="1"/>
        <c:lblAlgn val="ctr"/>
        <c:lblOffset val="100"/>
        <c:noMultiLvlLbl val="0"/>
      </c:catAx>
      <c:valAx>
        <c:axId val="1046984223"/>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4699337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Q14 - What were some challenges you experienced this semester [select all that apply]</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Comparison!$C$240</c:f>
              <c:strCache>
                <c:ptCount val="1"/>
                <c:pt idx="0">
                  <c:v>2022</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Comparison!$B$241:$B$251</c:f>
              <c:strCache>
                <c:ptCount val="11"/>
                <c:pt idx="0">
                  <c:v>Contacting students</c:v>
                </c:pt>
                <c:pt idx="1">
                  <c:v>Designing and/or managing online course</c:v>
                </c:pt>
                <c:pt idx="2">
                  <c:v>Having students keep up with coursework</c:v>
                </c:pt>
                <c:pt idx="3">
                  <c:v>Student equity (access to books, tech, etc.)</c:v>
                </c:pt>
                <c:pt idx="4">
                  <c:v>Blackboard concerns</c:v>
                </c:pt>
                <c:pt idx="5">
                  <c:v>Creating online activities</c:v>
                </c:pt>
                <c:pt idx="6">
                  <c:v>Student attrition</c:v>
                </c:pt>
                <c:pt idx="7">
                  <c:v>Other</c:v>
                </c:pt>
                <c:pt idx="8">
                  <c:v>Promoting honesty and academic integrity</c:v>
                </c:pt>
                <c:pt idx="9">
                  <c:v>Grading and assessment</c:v>
                </c:pt>
                <c:pt idx="10">
                  <c:v>Health/work life balance issues</c:v>
                </c:pt>
              </c:strCache>
            </c:strRef>
          </c:cat>
          <c:val>
            <c:numRef>
              <c:f>Comparison!$C$241:$C$251</c:f>
              <c:numCache>
                <c:formatCode>0.00%</c:formatCode>
                <c:ptCount val="11"/>
                <c:pt idx="0">
                  <c:v>0.1174</c:v>
                </c:pt>
                <c:pt idx="1">
                  <c:v>2.6100000000000002E-2</c:v>
                </c:pt>
                <c:pt idx="2">
                  <c:v>0.24349999999999999</c:v>
                </c:pt>
                <c:pt idx="3">
                  <c:v>6.5199999999999994E-2</c:v>
                </c:pt>
                <c:pt idx="4">
                  <c:v>4.3499999999999997E-2</c:v>
                </c:pt>
                <c:pt idx="5">
                  <c:v>4.7800000000000002E-2</c:v>
                </c:pt>
                <c:pt idx="6">
                  <c:v>0.12609999999999999</c:v>
                </c:pt>
                <c:pt idx="7">
                  <c:v>5.6500000000000002E-2</c:v>
                </c:pt>
                <c:pt idx="8">
                  <c:v>0.1391</c:v>
                </c:pt>
                <c:pt idx="9">
                  <c:v>3.04E-2</c:v>
                </c:pt>
                <c:pt idx="10">
                  <c:v>0.1043</c:v>
                </c:pt>
              </c:numCache>
            </c:numRef>
          </c:val>
          <c:extLst>
            <c:ext xmlns:c16="http://schemas.microsoft.com/office/drawing/2014/chart" uri="{C3380CC4-5D6E-409C-BE32-E72D297353CC}">
              <c16:uniqueId val="{00000000-9239-4CB1-BA54-EFE8D1339915}"/>
            </c:ext>
          </c:extLst>
        </c:ser>
        <c:ser>
          <c:idx val="1"/>
          <c:order val="1"/>
          <c:tx>
            <c:strRef>
              <c:f>Comparison!$D$240</c:f>
              <c:strCache>
                <c:ptCount val="1"/>
                <c:pt idx="0">
                  <c:v>2021</c:v>
                </c:pt>
              </c:strCache>
            </c:strRef>
          </c:tx>
          <c:spPr>
            <a:solidFill>
              <a:schemeClr val="accent2"/>
            </a:solidFill>
            <a:ln>
              <a:noFill/>
            </a:ln>
            <a:effectLst/>
          </c:spPr>
          <c:invertIfNegative val="0"/>
          <c:cat>
            <c:strRef>
              <c:f>Comparison!$B$241:$B$251</c:f>
              <c:strCache>
                <c:ptCount val="11"/>
                <c:pt idx="0">
                  <c:v>Contacting students</c:v>
                </c:pt>
                <c:pt idx="1">
                  <c:v>Designing and/or managing online course</c:v>
                </c:pt>
                <c:pt idx="2">
                  <c:v>Having students keep up with coursework</c:v>
                </c:pt>
                <c:pt idx="3">
                  <c:v>Student equity (access to books, tech, etc.)</c:v>
                </c:pt>
                <c:pt idx="4">
                  <c:v>Blackboard concerns</c:v>
                </c:pt>
                <c:pt idx="5">
                  <c:v>Creating online activities</c:v>
                </c:pt>
                <c:pt idx="6">
                  <c:v>Student attrition</c:v>
                </c:pt>
                <c:pt idx="7">
                  <c:v>Other</c:v>
                </c:pt>
                <c:pt idx="8">
                  <c:v>Promoting honesty and academic integrity</c:v>
                </c:pt>
                <c:pt idx="9">
                  <c:v>Grading and assessment</c:v>
                </c:pt>
                <c:pt idx="10">
                  <c:v>Health/work life balance issues</c:v>
                </c:pt>
              </c:strCache>
            </c:strRef>
          </c:cat>
          <c:val>
            <c:numRef>
              <c:f>Comparison!$D$241:$D$251</c:f>
              <c:numCache>
                <c:formatCode>0.00%</c:formatCode>
                <c:ptCount val="11"/>
                <c:pt idx="0">
                  <c:v>0.1163</c:v>
                </c:pt>
                <c:pt idx="1">
                  <c:v>3.49E-2</c:v>
                </c:pt>
                <c:pt idx="2">
                  <c:v>0.20349999999999999</c:v>
                </c:pt>
                <c:pt idx="3">
                  <c:v>9.2999999999999999E-2</c:v>
                </c:pt>
                <c:pt idx="4">
                  <c:v>8.43E-2</c:v>
                </c:pt>
                <c:pt idx="5">
                  <c:v>4.07E-2</c:v>
                </c:pt>
                <c:pt idx="6">
                  <c:v>0.15409999999999999</c:v>
                </c:pt>
                <c:pt idx="7">
                  <c:v>3.78E-2</c:v>
                </c:pt>
                <c:pt idx="8">
                  <c:v>0.1047</c:v>
                </c:pt>
                <c:pt idx="9">
                  <c:v>4.07E-2</c:v>
                </c:pt>
                <c:pt idx="10">
                  <c:v>9.01E-2</c:v>
                </c:pt>
              </c:numCache>
            </c:numRef>
          </c:val>
          <c:extLst>
            <c:ext xmlns:c16="http://schemas.microsoft.com/office/drawing/2014/chart" uri="{C3380CC4-5D6E-409C-BE32-E72D297353CC}">
              <c16:uniqueId val="{00000001-9239-4CB1-BA54-EFE8D1339915}"/>
            </c:ext>
          </c:extLst>
        </c:ser>
        <c:dLbls>
          <c:showLegendKey val="0"/>
          <c:showVal val="0"/>
          <c:showCatName val="0"/>
          <c:showSerName val="0"/>
          <c:showPercent val="0"/>
          <c:showBubbleSize val="0"/>
        </c:dLbls>
        <c:gapWidth val="219"/>
        <c:overlap val="-27"/>
        <c:axId val="675515343"/>
        <c:axId val="675517423"/>
      </c:barChart>
      <c:catAx>
        <c:axId val="6755153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75517423"/>
        <c:crosses val="autoZero"/>
        <c:auto val="1"/>
        <c:lblAlgn val="ctr"/>
        <c:lblOffset val="100"/>
        <c:noMultiLvlLbl val="0"/>
      </c:catAx>
      <c:valAx>
        <c:axId val="675517423"/>
        <c:scaling>
          <c:orientation val="minMax"/>
          <c:max val="0.25"/>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7551534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Q15 - If health and safety requirements, facilities, operations, and academic/administrative needs permit, I would prefer the following</a:t>
            </a:r>
          </a:p>
          <a:p>
            <a:pPr>
              <a:defRPr/>
            </a:pPr>
            <a:r>
              <a:rPr lang="en-US"/>
              <a:t>instructional mode for my courses next semester:</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Comparison!$B$274</c:f>
              <c:strCache>
                <c:ptCount val="1"/>
                <c:pt idx="0">
                  <c:v>totally online/remote</c:v>
                </c:pt>
              </c:strCache>
            </c:strRef>
          </c:tx>
          <c:spPr>
            <a:solidFill>
              <a:schemeClr val="accent1"/>
            </a:solidFill>
            <a:ln>
              <a:noFill/>
            </a:ln>
            <a:effectLst/>
          </c:spPr>
          <c:invertIfNegative val="0"/>
          <c:cat>
            <c:numRef>
              <c:f>Comparison!$C$273:$D$273</c:f>
              <c:numCache>
                <c:formatCode>General</c:formatCode>
                <c:ptCount val="2"/>
                <c:pt idx="0">
                  <c:v>2022</c:v>
                </c:pt>
                <c:pt idx="1">
                  <c:v>2021</c:v>
                </c:pt>
              </c:numCache>
            </c:numRef>
          </c:cat>
          <c:val>
            <c:numRef>
              <c:f>Comparison!$C$274:$D$274</c:f>
              <c:numCache>
                <c:formatCode>0.00%</c:formatCode>
                <c:ptCount val="2"/>
                <c:pt idx="0">
                  <c:v>0.35</c:v>
                </c:pt>
                <c:pt idx="1">
                  <c:v>0.35049999999999998</c:v>
                </c:pt>
              </c:numCache>
            </c:numRef>
          </c:val>
          <c:extLst>
            <c:ext xmlns:c16="http://schemas.microsoft.com/office/drawing/2014/chart" uri="{C3380CC4-5D6E-409C-BE32-E72D297353CC}">
              <c16:uniqueId val="{00000000-918C-4D7D-B279-34EED795DEC7}"/>
            </c:ext>
          </c:extLst>
        </c:ser>
        <c:ser>
          <c:idx val="1"/>
          <c:order val="1"/>
          <c:tx>
            <c:strRef>
              <c:f>Comparison!$B$275</c:f>
              <c:strCache>
                <c:ptCount val="1"/>
                <c:pt idx="0">
                  <c:v>mostly online/remote</c:v>
                </c:pt>
              </c:strCache>
            </c:strRef>
          </c:tx>
          <c:spPr>
            <a:solidFill>
              <a:schemeClr val="accent2"/>
            </a:solidFill>
            <a:ln>
              <a:noFill/>
            </a:ln>
            <a:effectLst/>
          </c:spPr>
          <c:invertIfNegative val="0"/>
          <c:cat>
            <c:numRef>
              <c:f>Comparison!$C$273:$D$273</c:f>
              <c:numCache>
                <c:formatCode>General</c:formatCode>
                <c:ptCount val="2"/>
                <c:pt idx="0">
                  <c:v>2022</c:v>
                </c:pt>
                <c:pt idx="1">
                  <c:v>2021</c:v>
                </c:pt>
              </c:numCache>
            </c:numRef>
          </c:cat>
          <c:val>
            <c:numRef>
              <c:f>Comparison!$C$275:$D$275</c:f>
              <c:numCache>
                <c:formatCode>0.00%</c:formatCode>
                <c:ptCount val="2"/>
                <c:pt idx="0">
                  <c:v>0.3125</c:v>
                </c:pt>
                <c:pt idx="1">
                  <c:v>0.26800000000000002</c:v>
                </c:pt>
              </c:numCache>
            </c:numRef>
          </c:val>
          <c:extLst>
            <c:ext xmlns:c16="http://schemas.microsoft.com/office/drawing/2014/chart" uri="{C3380CC4-5D6E-409C-BE32-E72D297353CC}">
              <c16:uniqueId val="{00000001-918C-4D7D-B279-34EED795DEC7}"/>
            </c:ext>
          </c:extLst>
        </c:ser>
        <c:ser>
          <c:idx val="2"/>
          <c:order val="2"/>
          <c:tx>
            <c:strRef>
              <c:f>Comparison!$B$276</c:f>
              <c:strCache>
                <c:ptCount val="1"/>
                <c:pt idx="0">
                  <c:v>mostly in-person</c:v>
                </c:pt>
              </c:strCache>
            </c:strRef>
          </c:tx>
          <c:spPr>
            <a:solidFill>
              <a:schemeClr val="accent3"/>
            </a:solidFill>
            <a:ln>
              <a:noFill/>
            </a:ln>
            <a:effectLst/>
          </c:spPr>
          <c:invertIfNegative val="0"/>
          <c:cat>
            <c:numRef>
              <c:f>Comparison!$C$273:$D$273</c:f>
              <c:numCache>
                <c:formatCode>General</c:formatCode>
                <c:ptCount val="2"/>
                <c:pt idx="0">
                  <c:v>2022</c:v>
                </c:pt>
                <c:pt idx="1">
                  <c:v>2021</c:v>
                </c:pt>
              </c:numCache>
            </c:numRef>
          </c:cat>
          <c:val>
            <c:numRef>
              <c:f>Comparison!$C$276:$D$276</c:f>
              <c:numCache>
                <c:formatCode>0.00%</c:formatCode>
                <c:ptCount val="2"/>
                <c:pt idx="0">
                  <c:v>0.2</c:v>
                </c:pt>
                <c:pt idx="1">
                  <c:v>0.17530000000000001</c:v>
                </c:pt>
              </c:numCache>
            </c:numRef>
          </c:val>
          <c:extLst>
            <c:ext xmlns:c16="http://schemas.microsoft.com/office/drawing/2014/chart" uri="{C3380CC4-5D6E-409C-BE32-E72D297353CC}">
              <c16:uniqueId val="{00000002-918C-4D7D-B279-34EED795DEC7}"/>
            </c:ext>
          </c:extLst>
        </c:ser>
        <c:ser>
          <c:idx val="3"/>
          <c:order val="3"/>
          <c:tx>
            <c:strRef>
              <c:f>Comparison!$B$277</c:f>
              <c:strCache>
                <c:ptCount val="1"/>
                <c:pt idx="0">
                  <c:v>totally in-person</c:v>
                </c:pt>
              </c:strCache>
            </c:strRef>
          </c:tx>
          <c:spPr>
            <a:solidFill>
              <a:schemeClr val="accent4"/>
            </a:solidFill>
            <a:ln>
              <a:noFill/>
            </a:ln>
            <a:effectLst/>
          </c:spPr>
          <c:invertIfNegative val="0"/>
          <c:cat>
            <c:numRef>
              <c:f>Comparison!$C$273:$D$273</c:f>
              <c:numCache>
                <c:formatCode>General</c:formatCode>
                <c:ptCount val="2"/>
                <c:pt idx="0">
                  <c:v>2022</c:v>
                </c:pt>
                <c:pt idx="1">
                  <c:v>2021</c:v>
                </c:pt>
              </c:numCache>
            </c:numRef>
          </c:cat>
          <c:val>
            <c:numRef>
              <c:f>Comparison!$C$277:$D$277</c:f>
              <c:numCache>
                <c:formatCode>0.00%</c:formatCode>
                <c:ptCount val="2"/>
                <c:pt idx="0">
                  <c:v>0.13750000000000001</c:v>
                </c:pt>
                <c:pt idx="1">
                  <c:v>0.20619999999999999</c:v>
                </c:pt>
              </c:numCache>
            </c:numRef>
          </c:val>
          <c:extLst>
            <c:ext xmlns:c16="http://schemas.microsoft.com/office/drawing/2014/chart" uri="{C3380CC4-5D6E-409C-BE32-E72D297353CC}">
              <c16:uniqueId val="{00000003-918C-4D7D-B279-34EED795DEC7}"/>
            </c:ext>
          </c:extLst>
        </c:ser>
        <c:dLbls>
          <c:showLegendKey val="0"/>
          <c:showVal val="0"/>
          <c:showCatName val="0"/>
          <c:showSerName val="0"/>
          <c:showPercent val="0"/>
          <c:showBubbleSize val="0"/>
        </c:dLbls>
        <c:gapWidth val="219"/>
        <c:overlap val="-27"/>
        <c:axId val="985650159"/>
        <c:axId val="985653487"/>
      </c:barChart>
      <c:catAx>
        <c:axId val="9856501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85653487"/>
        <c:crosses val="autoZero"/>
        <c:auto val="1"/>
        <c:lblAlgn val="ctr"/>
        <c:lblOffset val="100"/>
        <c:noMultiLvlLbl val="0"/>
      </c:catAx>
      <c:valAx>
        <c:axId val="985653487"/>
        <c:scaling>
          <c:orientation val="minMax"/>
          <c:max val="0.5"/>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8565015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Q16 - What best describes you?</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percentStacked"/>
        <c:varyColors val="0"/>
        <c:ser>
          <c:idx val="0"/>
          <c:order val="0"/>
          <c:tx>
            <c:strRef>
              <c:f>Comparison!$B$285</c:f>
              <c:strCache>
                <c:ptCount val="1"/>
                <c:pt idx="0">
                  <c:v>Full-time Faculty</c:v>
                </c:pt>
              </c:strCache>
            </c:strRef>
          </c:tx>
          <c:spPr>
            <a:solidFill>
              <a:schemeClr val="accent1"/>
            </a:solidFill>
            <a:ln>
              <a:noFill/>
            </a:ln>
            <a:effectLst/>
          </c:spPr>
          <c:invertIfNegative val="0"/>
          <c:cat>
            <c:numRef>
              <c:f>Comparison!$C$284:$D$284</c:f>
              <c:numCache>
                <c:formatCode>General</c:formatCode>
                <c:ptCount val="2"/>
                <c:pt idx="0">
                  <c:v>2022</c:v>
                </c:pt>
                <c:pt idx="1">
                  <c:v>2021</c:v>
                </c:pt>
              </c:numCache>
            </c:numRef>
          </c:cat>
          <c:val>
            <c:numRef>
              <c:f>Comparison!$C$285:$D$285</c:f>
              <c:numCache>
                <c:formatCode>0.00%</c:formatCode>
                <c:ptCount val="2"/>
                <c:pt idx="0">
                  <c:v>0.65429999999999999</c:v>
                </c:pt>
                <c:pt idx="1">
                  <c:v>0.69</c:v>
                </c:pt>
              </c:numCache>
            </c:numRef>
          </c:val>
          <c:extLst>
            <c:ext xmlns:c16="http://schemas.microsoft.com/office/drawing/2014/chart" uri="{C3380CC4-5D6E-409C-BE32-E72D297353CC}">
              <c16:uniqueId val="{00000000-E8FE-46FA-AA4F-2808A1AB9438}"/>
            </c:ext>
          </c:extLst>
        </c:ser>
        <c:ser>
          <c:idx val="1"/>
          <c:order val="1"/>
          <c:tx>
            <c:strRef>
              <c:f>Comparison!$B$286</c:f>
              <c:strCache>
                <c:ptCount val="1"/>
                <c:pt idx="0">
                  <c:v>Part-time Faculty</c:v>
                </c:pt>
              </c:strCache>
            </c:strRef>
          </c:tx>
          <c:spPr>
            <a:solidFill>
              <a:schemeClr val="accent2"/>
            </a:solidFill>
            <a:ln>
              <a:noFill/>
            </a:ln>
            <a:effectLst/>
          </c:spPr>
          <c:invertIfNegative val="0"/>
          <c:cat>
            <c:numRef>
              <c:f>Comparison!$C$284:$D$284</c:f>
              <c:numCache>
                <c:formatCode>General</c:formatCode>
                <c:ptCount val="2"/>
                <c:pt idx="0">
                  <c:v>2022</c:v>
                </c:pt>
                <c:pt idx="1">
                  <c:v>2021</c:v>
                </c:pt>
              </c:numCache>
            </c:numRef>
          </c:cat>
          <c:val>
            <c:numRef>
              <c:f>Comparison!$C$286:$D$286</c:f>
              <c:numCache>
                <c:formatCode>0.00%</c:formatCode>
                <c:ptCount val="2"/>
                <c:pt idx="0">
                  <c:v>0.34570000000000001</c:v>
                </c:pt>
                <c:pt idx="1">
                  <c:v>0.31</c:v>
                </c:pt>
              </c:numCache>
            </c:numRef>
          </c:val>
          <c:extLst>
            <c:ext xmlns:c16="http://schemas.microsoft.com/office/drawing/2014/chart" uri="{C3380CC4-5D6E-409C-BE32-E72D297353CC}">
              <c16:uniqueId val="{00000001-E8FE-46FA-AA4F-2808A1AB9438}"/>
            </c:ext>
          </c:extLst>
        </c:ser>
        <c:dLbls>
          <c:showLegendKey val="0"/>
          <c:showVal val="0"/>
          <c:showCatName val="0"/>
          <c:showSerName val="0"/>
          <c:showPercent val="0"/>
          <c:showBubbleSize val="0"/>
        </c:dLbls>
        <c:gapWidth val="150"/>
        <c:overlap val="100"/>
        <c:axId val="993107951"/>
        <c:axId val="993110447"/>
      </c:barChart>
      <c:catAx>
        <c:axId val="9931079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93110447"/>
        <c:crosses val="autoZero"/>
        <c:auto val="1"/>
        <c:lblAlgn val="ctr"/>
        <c:lblOffset val="100"/>
        <c:noMultiLvlLbl val="0"/>
      </c:catAx>
      <c:valAx>
        <c:axId val="993110447"/>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9310795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Q17 - What is your gender?</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percentStacked"/>
        <c:varyColors val="0"/>
        <c:ser>
          <c:idx val="0"/>
          <c:order val="0"/>
          <c:tx>
            <c:strRef>
              <c:f>Comparison!$B$294</c:f>
              <c:strCache>
                <c:ptCount val="1"/>
                <c:pt idx="0">
                  <c:v>Male</c:v>
                </c:pt>
              </c:strCache>
            </c:strRef>
          </c:tx>
          <c:spPr>
            <a:solidFill>
              <a:schemeClr val="accent1"/>
            </a:solidFill>
            <a:ln>
              <a:noFill/>
            </a:ln>
            <a:effectLst/>
          </c:spPr>
          <c:invertIfNegative val="0"/>
          <c:cat>
            <c:numRef>
              <c:f>Comparison!$C$293:$D$293</c:f>
              <c:numCache>
                <c:formatCode>General</c:formatCode>
                <c:ptCount val="2"/>
                <c:pt idx="0">
                  <c:v>2022</c:v>
                </c:pt>
                <c:pt idx="1">
                  <c:v>2021</c:v>
                </c:pt>
              </c:numCache>
            </c:numRef>
          </c:cat>
          <c:val>
            <c:numRef>
              <c:f>Comparison!$C$294:$D$294</c:f>
              <c:numCache>
                <c:formatCode>0.00%</c:formatCode>
                <c:ptCount val="2"/>
                <c:pt idx="0">
                  <c:v>0.39019999999999999</c:v>
                </c:pt>
                <c:pt idx="1">
                  <c:v>0.46</c:v>
                </c:pt>
              </c:numCache>
            </c:numRef>
          </c:val>
          <c:extLst>
            <c:ext xmlns:c16="http://schemas.microsoft.com/office/drawing/2014/chart" uri="{C3380CC4-5D6E-409C-BE32-E72D297353CC}">
              <c16:uniqueId val="{00000000-2945-4810-8942-B975DC44CFAD}"/>
            </c:ext>
          </c:extLst>
        </c:ser>
        <c:ser>
          <c:idx val="1"/>
          <c:order val="1"/>
          <c:tx>
            <c:strRef>
              <c:f>Comparison!$B$295</c:f>
              <c:strCache>
                <c:ptCount val="1"/>
                <c:pt idx="0">
                  <c:v>Female</c:v>
                </c:pt>
              </c:strCache>
            </c:strRef>
          </c:tx>
          <c:spPr>
            <a:solidFill>
              <a:schemeClr val="accent2"/>
            </a:solidFill>
            <a:ln>
              <a:noFill/>
            </a:ln>
            <a:effectLst/>
          </c:spPr>
          <c:invertIfNegative val="0"/>
          <c:cat>
            <c:numRef>
              <c:f>Comparison!$C$293:$D$293</c:f>
              <c:numCache>
                <c:formatCode>General</c:formatCode>
                <c:ptCount val="2"/>
                <c:pt idx="0">
                  <c:v>2022</c:v>
                </c:pt>
                <c:pt idx="1">
                  <c:v>2021</c:v>
                </c:pt>
              </c:numCache>
            </c:numRef>
          </c:cat>
          <c:val>
            <c:numRef>
              <c:f>Comparison!$C$295:$D$295</c:f>
              <c:numCache>
                <c:formatCode>0.00%</c:formatCode>
                <c:ptCount val="2"/>
                <c:pt idx="0">
                  <c:v>0.53659999999999997</c:v>
                </c:pt>
                <c:pt idx="1">
                  <c:v>0.48</c:v>
                </c:pt>
              </c:numCache>
            </c:numRef>
          </c:val>
          <c:extLst>
            <c:ext xmlns:c16="http://schemas.microsoft.com/office/drawing/2014/chart" uri="{C3380CC4-5D6E-409C-BE32-E72D297353CC}">
              <c16:uniqueId val="{00000001-2945-4810-8942-B975DC44CFAD}"/>
            </c:ext>
          </c:extLst>
        </c:ser>
        <c:ser>
          <c:idx val="2"/>
          <c:order val="2"/>
          <c:tx>
            <c:strRef>
              <c:f>Comparison!$B$296</c:f>
              <c:strCache>
                <c:ptCount val="1"/>
                <c:pt idx="0">
                  <c:v>Non-binary</c:v>
                </c:pt>
              </c:strCache>
            </c:strRef>
          </c:tx>
          <c:spPr>
            <a:solidFill>
              <a:schemeClr val="accent3"/>
            </a:solidFill>
            <a:ln>
              <a:noFill/>
            </a:ln>
            <a:effectLst/>
          </c:spPr>
          <c:invertIfNegative val="0"/>
          <c:cat>
            <c:numRef>
              <c:f>Comparison!$C$293:$D$293</c:f>
              <c:numCache>
                <c:formatCode>General</c:formatCode>
                <c:ptCount val="2"/>
                <c:pt idx="0">
                  <c:v>2022</c:v>
                </c:pt>
                <c:pt idx="1">
                  <c:v>2021</c:v>
                </c:pt>
              </c:numCache>
            </c:numRef>
          </c:cat>
          <c:val>
            <c:numRef>
              <c:f>Comparison!$C$296:$D$296</c:f>
              <c:numCache>
                <c:formatCode>0.00%</c:formatCode>
                <c:ptCount val="2"/>
                <c:pt idx="0">
                  <c:v>1.2200000000000001E-2</c:v>
                </c:pt>
                <c:pt idx="1">
                  <c:v>0.01</c:v>
                </c:pt>
              </c:numCache>
            </c:numRef>
          </c:val>
          <c:extLst>
            <c:ext xmlns:c16="http://schemas.microsoft.com/office/drawing/2014/chart" uri="{C3380CC4-5D6E-409C-BE32-E72D297353CC}">
              <c16:uniqueId val="{00000002-2945-4810-8942-B975DC44CFAD}"/>
            </c:ext>
          </c:extLst>
        </c:ser>
        <c:ser>
          <c:idx val="3"/>
          <c:order val="3"/>
          <c:tx>
            <c:strRef>
              <c:f>Comparison!$B$297</c:f>
              <c:strCache>
                <c:ptCount val="1"/>
                <c:pt idx="0">
                  <c:v>Prefer not to say</c:v>
                </c:pt>
              </c:strCache>
            </c:strRef>
          </c:tx>
          <c:spPr>
            <a:solidFill>
              <a:schemeClr val="accent4"/>
            </a:solidFill>
            <a:ln>
              <a:noFill/>
            </a:ln>
            <a:effectLst/>
          </c:spPr>
          <c:invertIfNegative val="0"/>
          <c:cat>
            <c:numRef>
              <c:f>Comparison!$C$293:$D$293</c:f>
              <c:numCache>
                <c:formatCode>General</c:formatCode>
                <c:ptCount val="2"/>
                <c:pt idx="0">
                  <c:v>2022</c:v>
                </c:pt>
                <c:pt idx="1">
                  <c:v>2021</c:v>
                </c:pt>
              </c:numCache>
            </c:numRef>
          </c:cat>
          <c:val>
            <c:numRef>
              <c:f>Comparison!$C$297:$D$297</c:f>
              <c:numCache>
                <c:formatCode>0.00%</c:formatCode>
                <c:ptCount val="2"/>
                <c:pt idx="0">
                  <c:v>6.0999999999999999E-2</c:v>
                </c:pt>
                <c:pt idx="1">
                  <c:v>0.05</c:v>
                </c:pt>
              </c:numCache>
            </c:numRef>
          </c:val>
          <c:extLst>
            <c:ext xmlns:c16="http://schemas.microsoft.com/office/drawing/2014/chart" uri="{C3380CC4-5D6E-409C-BE32-E72D297353CC}">
              <c16:uniqueId val="{00000003-2945-4810-8942-B975DC44CFAD}"/>
            </c:ext>
          </c:extLst>
        </c:ser>
        <c:dLbls>
          <c:showLegendKey val="0"/>
          <c:showVal val="0"/>
          <c:showCatName val="0"/>
          <c:showSerName val="0"/>
          <c:showPercent val="0"/>
          <c:showBubbleSize val="0"/>
        </c:dLbls>
        <c:gapWidth val="219"/>
        <c:overlap val="100"/>
        <c:axId val="1050020463"/>
        <c:axId val="1050016303"/>
      </c:barChart>
      <c:catAx>
        <c:axId val="105002046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50016303"/>
        <c:crosses val="autoZero"/>
        <c:auto val="1"/>
        <c:lblAlgn val="ctr"/>
        <c:lblOffset val="100"/>
        <c:noMultiLvlLbl val="0"/>
      </c:catAx>
      <c:valAx>
        <c:axId val="1050016303"/>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5002046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Q18 - Please report your race/ethnicity</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Comparison!$B$305</c:f>
              <c:strCache>
                <c:ptCount val="1"/>
                <c:pt idx="0">
                  <c:v>Asian</c:v>
                </c:pt>
              </c:strCache>
            </c:strRef>
          </c:tx>
          <c:spPr>
            <a:solidFill>
              <a:schemeClr val="accent1"/>
            </a:solidFill>
            <a:ln>
              <a:noFill/>
            </a:ln>
            <a:effectLst/>
          </c:spPr>
          <c:invertIfNegative val="0"/>
          <c:cat>
            <c:numRef>
              <c:f>Comparison!$C$304:$D$304</c:f>
              <c:numCache>
                <c:formatCode>General</c:formatCode>
                <c:ptCount val="2"/>
                <c:pt idx="0">
                  <c:v>2022</c:v>
                </c:pt>
                <c:pt idx="1">
                  <c:v>2021</c:v>
                </c:pt>
              </c:numCache>
            </c:numRef>
          </c:cat>
          <c:val>
            <c:numRef>
              <c:f>Comparison!$C$305:$D$305</c:f>
              <c:numCache>
                <c:formatCode>0.00%</c:formatCode>
                <c:ptCount val="2"/>
                <c:pt idx="0">
                  <c:v>3.7999999999999999E-2</c:v>
                </c:pt>
                <c:pt idx="1">
                  <c:v>2.0400000000000001E-2</c:v>
                </c:pt>
              </c:numCache>
            </c:numRef>
          </c:val>
          <c:extLst>
            <c:ext xmlns:c16="http://schemas.microsoft.com/office/drawing/2014/chart" uri="{C3380CC4-5D6E-409C-BE32-E72D297353CC}">
              <c16:uniqueId val="{00000000-987F-48F6-BF07-8D151A6B57E3}"/>
            </c:ext>
          </c:extLst>
        </c:ser>
        <c:ser>
          <c:idx val="1"/>
          <c:order val="1"/>
          <c:tx>
            <c:strRef>
              <c:f>Comparison!$B$306</c:f>
              <c:strCache>
                <c:ptCount val="1"/>
                <c:pt idx="0">
                  <c:v>Black</c:v>
                </c:pt>
              </c:strCache>
            </c:strRef>
          </c:tx>
          <c:spPr>
            <a:solidFill>
              <a:schemeClr val="accent2"/>
            </a:solidFill>
            <a:ln>
              <a:noFill/>
            </a:ln>
            <a:effectLst/>
          </c:spPr>
          <c:invertIfNegative val="0"/>
          <c:cat>
            <c:numRef>
              <c:f>Comparison!$C$304:$D$304</c:f>
              <c:numCache>
                <c:formatCode>General</c:formatCode>
                <c:ptCount val="2"/>
                <c:pt idx="0">
                  <c:v>2022</c:v>
                </c:pt>
                <c:pt idx="1">
                  <c:v>2021</c:v>
                </c:pt>
              </c:numCache>
            </c:numRef>
          </c:cat>
          <c:val>
            <c:numRef>
              <c:f>Comparison!$C$306:$D$306</c:f>
              <c:numCache>
                <c:formatCode>0.00%</c:formatCode>
                <c:ptCount val="2"/>
                <c:pt idx="0">
                  <c:v>8.8599999999999998E-2</c:v>
                </c:pt>
                <c:pt idx="1">
                  <c:v>0.10199999999999999</c:v>
                </c:pt>
              </c:numCache>
            </c:numRef>
          </c:val>
          <c:extLst>
            <c:ext xmlns:c16="http://schemas.microsoft.com/office/drawing/2014/chart" uri="{C3380CC4-5D6E-409C-BE32-E72D297353CC}">
              <c16:uniqueId val="{00000001-987F-48F6-BF07-8D151A6B57E3}"/>
            </c:ext>
          </c:extLst>
        </c:ser>
        <c:ser>
          <c:idx val="2"/>
          <c:order val="2"/>
          <c:tx>
            <c:strRef>
              <c:f>Comparison!$B$307</c:f>
              <c:strCache>
                <c:ptCount val="1"/>
                <c:pt idx="0">
                  <c:v>Hispanic</c:v>
                </c:pt>
              </c:strCache>
            </c:strRef>
          </c:tx>
          <c:spPr>
            <a:solidFill>
              <a:schemeClr val="accent3"/>
            </a:solidFill>
            <a:ln>
              <a:noFill/>
            </a:ln>
            <a:effectLst/>
          </c:spPr>
          <c:invertIfNegative val="0"/>
          <c:cat>
            <c:numRef>
              <c:f>Comparison!$C$304:$D$304</c:f>
              <c:numCache>
                <c:formatCode>General</c:formatCode>
                <c:ptCount val="2"/>
                <c:pt idx="0">
                  <c:v>2022</c:v>
                </c:pt>
                <c:pt idx="1">
                  <c:v>2021</c:v>
                </c:pt>
              </c:numCache>
            </c:numRef>
          </c:cat>
          <c:val>
            <c:numRef>
              <c:f>Comparison!$C$307:$D$307</c:f>
              <c:numCache>
                <c:formatCode>0.00%</c:formatCode>
                <c:ptCount val="2"/>
                <c:pt idx="0">
                  <c:v>0.1013</c:v>
                </c:pt>
                <c:pt idx="1">
                  <c:v>5.0999999999999997E-2</c:v>
                </c:pt>
              </c:numCache>
            </c:numRef>
          </c:val>
          <c:extLst>
            <c:ext xmlns:c16="http://schemas.microsoft.com/office/drawing/2014/chart" uri="{C3380CC4-5D6E-409C-BE32-E72D297353CC}">
              <c16:uniqueId val="{00000002-987F-48F6-BF07-8D151A6B57E3}"/>
            </c:ext>
          </c:extLst>
        </c:ser>
        <c:ser>
          <c:idx val="3"/>
          <c:order val="3"/>
          <c:tx>
            <c:strRef>
              <c:f>Comparison!$B$308</c:f>
              <c:strCache>
                <c:ptCount val="1"/>
                <c:pt idx="0">
                  <c:v>White</c:v>
                </c:pt>
              </c:strCache>
            </c:strRef>
          </c:tx>
          <c:spPr>
            <a:solidFill>
              <a:schemeClr val="accent4"/>
            </a:solidFill>
            <a:ln>
              <a:noFill/>
            </a:ln>
            <a:effectLst/>
          </c:spPr>
          <c:invertIfNegative val="0"/>
          <c:cat>
            <c:numRef>
              <c:f>Comparison!$C$304:$D$304</c:f>
              <c:numCache>
                <c:formatCode>General</c:formatCode>
                <c:ptCount val="2"/>
                <c:pt idx="0">
                  <c:v>2022</c:v>
                </c:pt>
                <c:pt idx="1">
                  <c:v>2021</c:v>
                </c:pt>
              </c:numCache>
            </c:numRef>
          </c:cat>
          <c:val>
            <c:numRef>
              <c:f>Comparison!$C$308:$D$308</c:f>
              <c:numCache>
                <c:formatCode>0.00%</c:formatCode>
                <c:ptCount val="2"/>
                <c:pt idx="0">
                  <c:v>0.5696</c:v>
                </c:pt>
                <c:pt idx="1">
                  <c:v>0.55100000000000005</c:v>
                </c:pt>
              </c:numCache>
            </c:numRef>
          </c:val>
          <c:extLst>
            <c:ext xmlns:c16="http://schemas.microsoft.com/office/drawing/2014/chart" uri="{C3380CC4-5D6E-409C-BE32-E72D297353CC}">
              <c16:uniqueId val="{00000003-987F-48F6-BF07-8D151A6B57E3}"/>
            </c:ext>
          </c:extLst>
        </c:ser>
        <c:ser>
          <c:idx val="4"/>
          <c:order val="4"/>
          <c:tx>
            <c:strRef>
              <c:f>Comparison!$B$309</c:f>
              <c:strCache>
                <c:ptCount val="1"/>
                <c:pt idx="0">
                  <c:v>Other</c:v>
                </c:pt>
              </c:strCache>
            </c:strRef>
          </c:tx>
          <c:spPr>
            <a:solidFill>
              <a:schemeClr val="accent5"/>
            </a:solidFill>
            <a:ln>
              <a:noFill/>
            </a:ln>
            <a:effectLst/>
          </c:spPr>
          <c:invertIfNegative val="0"/>
          <c:cat>
            <c:numRef>
              <c:f>Comparison!$C$304:$D$304</c:f>
              <c:numCache>
                <c:formatCode>General</c:formatCode>
                <c:ptCount val="2"/>
                <c:pt idx="0">
                  <c:v>2022</c:v>
                </c:pt>
                <c:pt idx="1">
                  <c:v>2021</c:v>
                </c:pt>
              </c:numCache>
            </c:numRef>
          </c:cat>
          <c:val>
            <c:numRef>
              <c:f>Comparison!$C$309:$D$309</c:f>
              <c:numCache>
                <c:formatCode>0.00%</c:formatCode>
                <c:ptCount val="2"/>
                <c:pt idx="0">
                  <c:v>6.3299999999999995E-2</c:v>
                </c:pt>
                <c:pt idx="1">
                  <c:v>7.1400000000000005E-2</c:v>
                </c:pt>
              </c:numCache>
            </c:numRef>
          </c:val>
          <c:extLst>
            <c:ext xmlns:c16="http://schemas.microsoft.com/office/drawing/2014/chart" uri="{C3380CC4-5D6E-409C-BE32-E72D297353CC}">
              <c16:uniqueId val="{00000004-987F-48F6-BF07-8D151A6B57E3}"/>
            </c:ext>
          </c:extLst>
        </c:ser>
        <c:ser>
          <c:idx val="5"/>
          <c:order val="5"/>
          <c:tx>
            <c:strRef>
              <c:f>Comparison!$B$310</c:f>
              <c:strCache>
                <c:ptCount val="1"/>
                <c:pt idx="0">
                  <c:v>Prefer not to answer</c:v>
                </c:pt>
              </c:strCache>
            </c:strRef>
          </c:tx>
          <c:spPr>
            <a:solidFill>
              <a:schemeClr val="accent6"/>
            </a:solidFill>
            <a:ln>
              <a:noFill/>
            </a:ln>
            <a:effectLst/>
          </c:spPr>
          <c:invertIfNegative val="0"/>
          <c:cat>
            <c:numRef>
              <c:f>Comparison!$C$304:$D$304</c:f>
              <c:numCache>
                <c:formatCode>General</c:formatCode>
                <c:ptCount val="2"/>
                <c:pt idx="0">
                  <c:v>2022</c:v>
                </c:pt>
                <c:pt idx="1">
                  <c:v>2021</c:v>
                </c:pt>
              </c:numCache>
            </c:numRef>
          </c:cat>
          <c:val>
            <c:numRef>
              <c:f>Comparison!$C$310:$D$310</c:f>
              <c:numCache>
                <c:formatCode>0.00%</c:formatCode>
                <c:ptCount val="2"/>
                <c:pt idx="0">
                  <c:v>0.13919999999999999</c:v>
                </c:pt>
                <c:pt idx="1">
                  <c:v>0.2041</c:v>
                </c:pt>
              </c:numCache>
            </c:numRef>
          </c:val>
          <c:extLst>
            <c:ext xmlns:c16="http://schemas.microsoft.com/office/drawing/2014/chart" uri="{C3380CC4-5D6E-409C-BE32-E72D297353CC}">
              <c16:uniqueId val="{00000005-987F-48F6-BF07-8D151A6B57E3}"/>
            </c:ext>
          </c:extLst>
        </c:ser>
        <c:dLbls>
          <c:showLegendKey val="0"/>
          <c:showVal val="0"/>
          <c:showCatName val="0"/>
          <c:showSerName val="0"/>
          <c:showPercent val="0"/>
          <c:showBubbleSize val="0"/>
        </c:dLbls>
        <c:gapWidth val="150"/>
        <c:overlap val="100"/>
        <c:axId val="985649743"/>
        <c:axId val="985655151"/>
      </c:barChart>
      <c:catAx>
        <c:axId val="9856497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85655151"/>
        <c:crosses val="autoZero"/>
        <c:auto val="1"/>
        <c:lblAlgn val="ctr"/>
        <c:lblOffset val="100"/>
        <c:noMultiLvlLbl val="0"/>
      </c:catAx>
      <c:valAx>
        <c:axId val="98565515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8564974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0" i="0" u="none" strike="noStrike" baseline="0">
                <a:effectLst/>
              </a:rPr>
              <a:t>Q2 - How difficult did you find remote teaching during this semester</a:t>
            </a:r>
            <a:r>
              <a:rPr lang="en-US" sz="1400" b="0" i="0" u="none" strike="noStrike" baseline="0"/>
              <a:t> </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Comparison!$C$35</c:f>
              <c:strCache>
                <c:ptCount val="1"/>
                <c:pt idx="0">
                  <c:v>2022</c:v>
                </c:pt>
              </c:strCache>
            </c:strRef>
          </c:tx>
          <c:spPr>
            <a:solidFill>
              <a:schemeClr val="accent1"/>
            </a:solidFill>
            <a:ln>
              <a:noFill/>
            </a:ln>
            <a:effectLst/>
          </c:spPr>
          <c:invertIfNegative val="0"/>
          <c:cat>
            <c:strRef>
              <c:f>Comparison!$B$36:$B$39</c:f>
              <c:strCache>
                <c:ptCount val="4"/>
                <c:pt idx="0">
                  <c:v>Very easy</c:v>
                </c:pt>
                <c:pt idx="1">
                  <c:v>Easy</c:v>
                </c:pt>
                <c:pt idx="2">
                  <c:v>Difficult</c:v>
                </c:pt>
                <c:pt idx="3">
                  <c:v>Very difficult</c:v>
                </c:pt>
              </c:strCache>
            </c:strRef>
          </c:cat>
          <c:val>
            <c:numRef>
              <c:f>Comparison!$C$36:$C$39</c:f>
              <c:numCache>
                <c:formatCode>0.00%</c:formatCode>
                <c:ptCount val="4"/>
                <c:pt idx="0">
                  <c:v>0.33329999999999999</c:v>
                </c:pt>
                <c:pt idx="1">
                  <c:v>0.42859999999999998</c:v>
                </c:pt>
                <c:pt idx="2">
                  <c:v>0.2024</c:v>
                </c:pt>
                <c:pt idx="3">
                  <c:v>3.5700000000000003E-2</c:v>
                </c:pt>
              </c:numCache>
            </c:numRef>
          </c:val>
          <c:extLst>
            <c:ext xmlns:c16="http://schemas.microsoft.com/office/drawing/2014/chart" uri="{C3380CC4-5D6E-409C-BE32-E72D297353CC}">
              <c16:uniqueId val="{00000000-957D-4B7E-9B89-3CA2C8D3431D}"/>
            </c:ext>
          </c:extLst>
        </c:ser>
        <c:ser>
          <c:idx val="1"/>
          <c:order val="1"/>
          <c:tx>
            <c:strRef>
              <c:f>Comparison!$D$35</c:f>
              <c:strCache>
                <c:ptCount val="1"/>
                <c:pt idx="0">
                  <c:v>2021</c:v>
                </c:pt>
              </c:strCache>
            </c:strRef>
          </c:tx>
          <c:spPr>
            <a:solidFill>
              <a:schemeClr val="accent2"/>
            </a:solidFill>
            <a:ln>
              <a:noFill/>
            </a:ln>
            <a:effectLst/>
          </c:spPr>
          <c:invertIfNegative val="0"/>
          <c:cat>
            <c:strRef>
              <c:f>Comparison!$B$36:$B$39</c:f>
              <c:strCache>
                <c:ptCount val="4"/>
                <c:pt idx="0">
                  <c:v>Very easy</c:v>
                </c:pt>
                <c:pt idx="1">
                  <c:v>Easy</c:v>
                </c:pt>
                <c:pt idx="2">
                  <c:v>Difficult</c:v>
                </c:pt>
                <c:pt idx="3">
                  <c:v>Very difficult</c:v>
                </c:pt>
              </c:strCache>
            </c:strRef>
          </c:cat>
          <c:val>
            <c:numRef>
              <c:f>Comparison!$D$36:$D$39</c:f>
              <c:numCache>
                <c:formatCode>0.00%</c:formatCode>
                <c:ptCount val="4"/>
                <c:pt idx="0">
                  <c:v>0.15529999999999999</c:v>
                </c:pt>
                <c:pt idx="1">
                  <c:v>0.38829999999999998</c:v>
                </c:pt>
                <c:pt idx="2">
                  <c:v>0.41749999999999998</c:v>
                </c:pt>
                <c:pt idx="3">
                  <c:v>3.8800000000000001E-2</c:v>
                </c:pt>
              </c:numCache>
            </c:numRef>
          </c:val>
          <c:extLst>
            <c:ext xmlns:c16="http://schemas.microsoft.com/office/drawing/2014/chart" uri="{C3380CC4-5D6E-409C-BE32-E72D297353CC}">
              <c16:uniqueId val="{00000001-957D-4B7E-9B89-3CA2C8D3431D}"/>
            </c:ext>
          </c:extLst>
        </c:ser>
        <c:dLbls>
          <c:showLegendKey val="0"/>
          <c:showVal val="0"/>
          <c:showCatName val="0"/>
          <c:showSerName val="0"/>
          <c:showPercent val="0"/>
          <c:showBubbleSize val="0"/>
        </c:dLbls>
        <c:gapWidth val="219"/>
        <c:overlap val="-27"/>
        <c:axId val="941806111"/>
        <c:axId val="941809023"/>
      </c:barChart>
      <c:catAx>
        <c:axId val="9418061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41809023"/>
        <c:crosses val="autoZero"/>
        <c:auto val="1"/>
        <c:lblAlgn val="ctr"/>
        <c:lblOffset val="100"/>
        <c:noMultiLvlLbl val="0"/>
      </c:catAx>
      <c:valAx>
        <c:axId val="941809023"/>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4180611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0" i="0" u="none" strike="noStrike" baseline="0">
                <a:effectLst/>
              </a:rPr>
              <a:t>Q2 - How difficult did you find remote teaching during this semester</a:t>
            </a:r>
            <a:r>
              <a:rPr lang="en-US" sz="1400" b="0" i="0" u="none" strike="noStrike" baseline="0"/>
              <a:t> </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Comparison!$B$36</c:f>
              <c:strCache>
                <c:ptCount val="1"/>
                <c:pt idx="0">
                  <c:v>Very easy</c:v>
                </c:pt>
              </c:strCache>
            </c:strRef>
          </c:tx>
          <c:spPr>
            <a:solidFill>
              <a:schemeClr val="accent1"/>
            </a:solidFill>
            <a:ln>
              <a:noFill/>
            </a:ln>
            <a:effectLst/>
          </c:spPr>
          <c:invertIfNegative val="0"/>
          <c:cat>
            <c:numRef>
              <c:f>Comparison!$C$35:$D$35</c:f>
              <c:numCache>
                <c:formatCode>General</c:formatCode>
                <c:ptCount val="2"/>
                <c:pt idx="0">
                  <c:v>2022</c:v>
                </c:pt>
                <c:pt idx="1">
                  <c:v>2021</c:v>
                </c:pt>
              </c:numCache>
            </c:numRef>
          </c:cat>
          <c:val>
            <c:numRef>
              <c:f>Comparison!$C$36:$D$36</c:f>
              <c:numCache>
                <c:formatCode>0.00%</c:formatCode>
                <c:ptCount val="2"/>
                <c:pt idx="0">
                  <c:v>0.33329999999999999</c:v>
                </c:pt>
                <c:pt idx="1">
                  <c:v>0.15529999999999999</c:v>
                </c:pt>
              </c:numCache>
            </c:numRef>
          </c:val>
          <c:extLst>
            <c:ext xmlns:c16="http://schemas.microsoft.com/office/drawing/2014/chart" uri="{C3380CC4-5D6E-409C-BE32-E72D297353CC}">
              <c16:uniqueId val="{00000000-E457-4941-939D-BA07F691E8B6}"/>
            </c:ext>
          </c:extLst>
        </c:ser>
        <c:ser>
          <c:idx val="1"/>
          <c:order val="1"/>
          <c:tx>
            <c:strRef>
              <c:f>Comparison!$B$37</c:f>
              <c:strCache>
                <c:ptCount val="1"/>
                <c:pt idx="0">
                  <c:v>Easy</c:v>
                </c:pt>
              </c:strCache>
            </c:strRef>
          </c:tx>
          <c:spPr>
            <a:solidFill>
              <a:schemeClr val="accent2"/>
            </a:solidFill>
            <a:ln>
              <a:noFill/>
            </a:ln>
            <a:effectLst/>
          </c:spPr>
          <c:invertIfNegative val="0"/>
          <c:cat>
            <c:numRef>
              <c:f>Comparison!$C$35:$D$35</c:f>
              <c:numCache>
                <c:formatCode>General</c:formatCode>
                <c:ptCount val="2"/>
                <c:pt idx="0">
                  <c:v>2022</c:v>
                </c:pt>
                <c:pt idx="1">
                  <c:v>2021</c:v>
                </c:pt>
              </c:numCache>
            </c:numRef>
          </c:cat>
          <c:val>
            <c:numRef>
              <c:f>Comparison!$C$37:$D$37</c:f>
              <c:numCache>
                <c:formatCode>0.00%</c:formatCode>
                <c:ptCount val="2"/>
                <c:pt idx="0">
                  <c:v>0.42859999999999998</c:v>
                </c:pt>
                <c:pt idx="1">
                  <c:v>0.38829999999999998</c:v>
                </c:pt>
              </c:numCache>
            </c:numRef>
          </c:val>
          <c:extLst>
            <c:ext xmlns:c16="http://schemas.microsoft.com/office/drawing/2014/chart" uri="{C3380CC4-5D6E-409C-BE32-E72D297353CC}">
              <c16:uniqueId val="{00000001-E457-4941-939D-BA07F691E8B6}"/>
            </c:ext>
          </c:extLst>
        </c:ser>
        <c:ser>
          <c:idx val="2"/>
          <c:order val="2"/>
          <c:tx>
            <c:strRef>
              <c:f>Comparison!$B$38</c:f>
              <c:strCache>
                <c:ptCount val="1"/>
                <c:pt idx="0">
                  <c:v>Difficult</c:v>
                </c:pt>
              </c:strCache>
            </c:strRef>
          </c:tx>
          <c:spPr>
            <a:solidFill>
              <a:schemeClr val="accent3"/>
            </a:solidFill>
            <a:ln>
              <a:noFill/>
            </a:ln>
            <a:effectLst/>
          </c:spPr>
          <c:invertIfNegative val="0"/>
          <c:cat>
            <c:numRef>
              <c:f>Comparison!$C$35:$D$35</c:f>
              <c:numCache>
                <c:formatCode>General</c:formatCode>
                <c:ptCount val="2"/>
                <c:pt idx="0">
                  <c:v>2022</c:v>
                </c:pt>
                <c:pt idx="1">
                  <c:v>2021</c:v>
                </c:pt>
              </c:numCache>
            </c:numRef>
          </c:cat>
          <c:val>
            <c:numRef>
              <c:f>Comparison!$C$38:$D$38</c:f>
              <c:numCache>
                <c:formatCode>0.00%</c:formatCode>
                <c:ptCount val="2"/>
                <c:pt idx="0">
                  <c:v>0.2024</c:v>
                </c:pt>
                <c:pt idx="1">
                  <c:v>0.41749999999999998</c:v>
                </c:pt>
              </c:numCache>
            </c:numRef>
          </c:val>
          <c:extLst>
            <c:ext xmlns:c16="http://schemas.microsoft.com/office/drawing/2014/chart" uri="{C3380CC4-5D6E-409C-BE32-E72D297353CC}">
              <c16:uniqueId val="{00000002-E457-4941-939D-BA07F691E8B6}"/>
            </c:ext>
          </c:extLst>
        </c:ser>
        <c:ser>
          <c:idx val="3"/>
          <c:order val="3"/>
          <c:tx>
            <c:strRef>
              <c:f>Comparison!$B$39</c:f>
              <c:strCache>
                <c:ptCount val="1"/>
                <c:pt idx="0">
                  <c:v>Very difficult</c:v>
                </c:pt>
              </c:strCache>
            </c:strRef>
          </c:tx>
          <c:spPr>
            <a:solidFill>
              <a:schemeClr val="accent4"/>
            </a:solidFill>
            <a:ln>
              <a:noFill/>
            </a:ln>
            <a:effectLst/>
          </c:spPr>
          <c:invertIfNegative val="0"/>
          <c:cat>
            <c:numRef>
              <c:f>Comparison!$C$35:$D$35</c:f>
              <c:numCache>
                <c:formatCode>General</c:formatCode>
                <c:ptCount val="2"/>
                <c:pt idx="0">
                  <c:v>2022</c:v>
                </c:pt>
                <c:pt idx="1">
                  <c:v>2021</c:v>
                </c:pt>
              </c:numCache>
            </c:numRef>
          </c:cat>
          <c:val>
            <c:numRef>
              <c:f>Comparison!$C$39:$D$39</c:f>
              <c:numCache>
                <c:formatCode>0.00%</c:formatCode>
                <c:ptCount val="2"/>
                <c:pt idx="0">
                  <c:v>3.5700000000000003E-2</c:v>
                </c:pt>
                <c:pt idx="1">
                  <c:v>3.8800000000000001E-2</c:v>
                </c:pt>
              </c:numCache>
            </c:numRef>
          </c:val>
          <c:extLst>
            <c:ext xmlns:c16="http://schemas.microsoft.com/office/drawing/2014/chart" uri="{C3380CC4-5D6E-409C-BE32-E72D297353CC}">
              <c16:uniqueId val="{00000003-E457-4941-939D-BA07F691E8B6}"/>
            </c:ext>
          </c:extLst>
        </c:ser>
        <c:dLbls>
          <c:showLegendKey val="0"/>
          <c:showVal val="0"/>
          <c:showCatName val="0"/>
          <c:showSerName val="0"/>
          <c:showPercent val="0"/>
          <c:showBubbleSize val="0"/>
        </c:dLbls>
        <c:gapWidth val="219"/>
        <c:overlap val="100"/>
        <c:axId val="941806111"/>
        <c:axId val="941809023"/>
      </c:barChart>
      <c:catAx>
        <c:axId val="9418061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41809023"/>
        <c:crosses val="autoZero"/>
        <c:auto val="1"/>
        <c:lblAlgn val="ctr"/>
        <c:lblOffset val="100"/>
        <c:noMultiLvlLbl val="0"/>
      </c:catAx>
      <c:valAx>
        <c:axId val="941809023"/>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4180611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Q3 - How connected did you feel to your students through remote teaching during this semester</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Comparison!$C$46</c:f>
              <c:strCache>
                <c:ptCount val="1"/>
                <c:pt idx="0">
                  <c:v>2022</c:v>
                </c:pt>
              </c:strCache>
            </c:strRef>
          </c:tx>
          <c:spPr>
            <a:solidFill>
              <a:schemeClr val="accent1"/>
            </a:solidFill>
            <a:ln>
              <a:noFill/>
            </a:ln>
            <a:effectLst/>
          </c:spPr>
          <c:invertIfNegative val="0"/>
          <c:cat>
            <c:strRef>
              <c:f>Comparison!$B$47:$B$50</c:f>
              <c:strCache>
                <c:ptCount val="4"/>
                <c:pt idx="0">
                  <c:v>Very Connected</c:v>
                </c:pt>
                <c:pt idx="1">
                  <c:v>Connected</c:v>
                </c:pt>
                <c:pt idx="2">
                  <c:v>Not very connected</c:v>
                </c:pt>
                <c:pt idx="3">
                  <c:v>Not connected at all</c:v>
                </c:pt>
              </c:strCache>
            </c:strRef>
          </c:cat>
          <c:val>
            <c:numRef>
              <c:f>Comparison!$C$47:$C$50</c:f>
              <c:numCache>
                <c:formatCode>0.00%</c:formatCode>
                <c:ptCount val="4"/>
                <c:pt idx="0">
                  <c:v>0.20480000000000001</c:v>
                </c:pt>
                <c:pt idx="1">
                  <c:v>0.45779999999999998</c:v>
                </c:pt>
                <c:pt idx="2">
                  <c:v>0.31330000000000002</c:v>
                </c:pt>
                <c:pt idx="3">
                  <c:v>2.41E-2</c:v>
                </c:pt>
              </c:numCache>
            </c:numRef>
          </c:val>
          <c:extLst>
            <c:ext xmlns:c16="http://schemas.microsoft.com/office/drawing/2014/chart" uri="{C3380CC4-5D6E-409C-BE32-E72D297353CC}">
              <c16:uniqueId val="{00000000-0EF0-4A48-B45E-1224440C0FD9}"/>
            </c:ext>
          </c:extLst>
        </c:ser>
        <c:ser>
          <c:idx val="1"/>
          <c:order val="1"/>
          <c:tx>
            <c:strRef>
              <c:f>Comparison!$D$46</c:f>
              <c:strCache>
                <c:ptCount val="1"/>
                <c:pt idx="0">
                  <c:v>2021</c:v>
                </c:pt>
              </c:strCache>
            </c:strRef>
          </c:tx>
          <c:spPr>
            <a:solidFill>
              <a:schemeClr val="accent2"/>
            </a:solidFill>
            <a:ln>
              <a:noFill/>
            </a:ln>
            <a:effectLst/>
          </c:spPr>
          <c:invertIfNegative val="0"/>
          <c:cat>
            <c:strRef>
              <c:f>Comparison!$B$47:$B$50</c:f>
              <c:strCache>
                <c:ptCount val="4"/>
                <c:pt idx="0">
                  <c:v>Very Connected</c:v>
                </c:pt>
                <c:pt idx="1">
                  <c:v>Connected</c:v>
                </c:pt>
                <c:pt idx="2">
                  <c:v>Not very connected</c:v>
                </c:pt>
                <c:pt idx="3">
                  <c:v>Not connected at all</c:v>
                </c:pt>
              </c:strCache>
            </c:strRef>
          </c:cat>
          <c:val>
            <c:numRef>
              <c:f>Comparison!$D$47:$D$50</c:f>
              <c:numCache>
                <c:formatCode>0.00%</c:formatCode>
                <c:ptCount val="4"/>
                <c:pt idx="0">
                  <c:v>6.8000000000000005E-2</c:v>
                </c:pt>
                <c:pt idx="1">
                  <c:v>0.52429999999999999</c:v>
                </c:pt>
                <c:pt idx="2">
                  <c:v>0.35920000000000002</c:v>
                </c:pt>
                <c:pt idx="3">
                  <c:v>4.8500000000000001E-2</c:v>
                </c:pt>
              </c:numCache>
            </c:numRef>
          </c:val>
          <c:extLst>
            <c:ext xmlns:c16="http://schemas.microsoft.com/office/drawing/2014/chart" uri="{C3380CC4-5D6E-409C-BE32-E72D297353CC}">
              <c16:uniqueId val="{00000001-0EF0-4A48-B45E-1224440C0FD9}"/>
            </c:ext>
          </c:extLst>
        </c:ser>
        <c:dLbls>
          <c:showLegendKey val="0"/>
          <c:showVal val="0"/>
          <c:showCatName val="0"/>
          <c:showSerName val="0"/>
          <c:showPercent val="0"/>
          <c:showBubbleSize val="0"/>
        </c:dLbls>
        <c:gapWidth val="219"/>
        <c:overlap val="-27"/>
        <c:axId val="940759215"/>
        <c:axId val="940759631"/>
      </c:barChart>
      <c:catAx>
        <c:axId val="9407592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40759631"/>
        <c:crosses val="autoZero"/>
        <c:auto val="1"/>
        <c:lblAlgn val="ctr"/>
        <c:lblOffset val="100"/>
        <c:noMultiLvlLbl val="0"/>
      </c:catAx>
      <c:valAx>
        <c:axId val="9407596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4075921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Q3 - How connected did you feel to your students through remote teaching during this semester</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percentStacked"/>
        <c:varyColors val="0"/>
        <c:ser>
          <c:idx val="0"/>
          <c:order val="0"/>
          <c:tx>
            <c:strRef>
              <c:f>Comparison!$B$47</c:f>
              <c:strCache>
                <c:ptCount val="1"/>
                <c:pt idx="0">
                  <c:v>Very Connected</c:v>
                </c:pt>
              </c:strCache>
            </c:strRef>
          </c:tx>
          <c:spPr>
            <a:solidFill>
              <a:schemeClr val="accent1"/>
            </a:solidFill>
            <a:ln>
              <a:noFill/>
            </a:ln>
            <a:effectLst/>
          </c:spPr>
          <c:invertIfNegative val="0"/>
          <c:cat>
            <c:numRef>
              <c:f>Comparison!$C$46:$D$46</c:f>
              <c:numCache>
                <c:formatCode>General</c:formatCode>
                <c:ptCount val="2"/>
                <c:pt idx="0">
                  <c:v>2022</c:v>
                </c:pt>
                <c:pt idx="1">
                  <c:v>2021</c:v>
                </c:pt>
              </c:numCache>
            </c:numRef>
          </c:cat>
          <c:val>
            <c:numRef>
              <c:f>Comparison!$C$47:$D$47</c:f>
              <c:numCache>
                <c:formatCode>0.00%</c:formatCode>
                <c:ptCount val="2"/>
                <c:pt idx="0">
                  <c:v>0.20480000000000001</c:v>
                </c:pt>
                <c:pt idx="1">
                  <c:v>6.8000000000000005E-2</c:v>
                </c:pt>
              </c:numCache>
            </c:numRef>
          </c:val>
          <c:extLst>
            <c:ext xmlns:c16="http://schemas.microsoft.com/office/drawing/2014/chart" uri="{C3380CC4-5D6E-409C-BE32-E72D297353CC}">
              <c16:uniqueId val="{00000000-1D12-4EF8-A86F-C8208156F1EA}"/>
            </c:ext>
          </c:extLst>
        </c:ser>
        <c:ser>
          <c:idx val="1"/>
          <c:order val="1"/>
          <c:tx>
            <c:strRef>
              <c:f>Comparison!$B$48</c:f>
              <c:strCache>
                <c:ptCount val="1"/>
                <c:pt idx="0">
                  <c:v>Connected</c:v>
                </c:pt>
              </c:strCache>
            </c:strRef>
          </c:tx>
          <c:spPr>
            <a:solidFill>
              <a:schemeClr val="accent2"/>
            </a:solidFill>
            <a:ln>
              <a:noFill/>
            </a:ln>
            <a:effectLst/>
          </c:spPr>
          <c:invertIfNegative val="0"/>
          <c:cat>
            <c:numRef>
              <c:f>Comparison!$C$46:$D$46</c:f>
              <c:numCache>
                <c:formatCode>General</c:formatCode>
                <c:ptCount val="2"/>
                <c:pt idx="0">
                  <c:v>2022</c:v>
                </c:pt>
                <c:pt idx="1">
                  <c:v>2021</c:v>
                </c:pt>
              </c:numCache>
            </c:numRef>
          </c:cat>
          <c:val>
            <c:numRef>
              <c:f>Comparison!$C$48:$D$48</c:f>
              <c:numCache>
                <c:formatCode>0.00%</c:formatCode>
                <c:ptCount val="2"/>
                <c:pt idx="0">
                  <c:v>0.45779999999999998</c:v>
                </c:pt>
                <c:pt idx="1">
                  <c:v>0.52429999999999999</c:v>
                </c:pt>
              </c:numCache>
            </c:numRef>
          </c:val>
          <c:extLst>
            <c:ext xmlns:c16="http://schemas.microsoft.com/office/drawing/2014/chart" uri="{C3380CC4-5D6E-409C-BE32-E72D297353CC}">
              <c16:uniqueId val="{00000001-1D12-4EF8-A86F-C8208156F1EA}"/>
            </c:ext>
          </c:extLst>
        </c:ser>
        <c:ser>
          <c:idx val="2"/>
          <c:order val="2"/>
          <c:tx>
            <c:strRef>
              <c:f>Comparison!$B$49</c:f>
              <c:strCache>
                <c:ptCount val="1"/>
                <c:pt idx="0">
                  <c:v>Not very connected</c:v>
                </c:pt>
              </c:strCache>
            </c:strRef>
          </c:tx>
          <c:spPr>
            <a:solidFill>
              <a:schemeClr val="accent3"/>
            </a:solidFill>
            <a:ln>
              <a:noFill/>
            </a:ln>
            <a:effectLst/>
          </c:spPr>
          <c:invertIfNegative val="0"/>
          <c:cat>
            <c:numRef>
              <c:f>Comparison!$C$46:$D$46</c:f>
              <c:numCache>
                <c:formatCode>General</c:formatCode>
                <c:ptCount val="2"/>
                <c:pt idx="0">
                  <c:v>2022</c:v>
                </c:pt>
                <c:pt idx="1">
                  <c:v>2021</c:v>
                </c:pt>
              </c:numCache>
            </c:numRef>
          </c:cat>
          <c:val>
            <c:numRef>
              <c:f>Comparison!$C$49:$D$49</c:f>
              <c:numCache>
                <c:formatCode>0.00%</c:formatCode>
                <c:ptCount val="2"/>
                <c:pt idx="0">
                  <c:v>0.31330000000000002</c:v>
                </c:pt>
                <c:pt idx="1">
                  <c:v>0.35920000000000002</c:v>
                </c:pt>
              </c:numCache>
            </c:numRef>
          </c:val>
          <c:extLst>
            <c:ext xmlns:c16="http://schemas.microsoft.com/office/drawing/2014/chart" uri="{C3380CC4-5D6E-409C-BE32-E72D297353CC}">
              <c16:uniqueId val="{00000002-1D12-4EF8-A86F-C8208156F1EA}"/>
            </c:ext>
          </c:extLst>
        </c:ser>
        <c:ser>
          <c:idx val="3"/>
          <c:order val="3"/>
          <c:tx>
            <c:strRef>
              <c:f>Comparison!$B$50</c:f>
              <c:strCache>
                <c:ptCount val="1"/>
                <c:pt idx="0">
                  <c:v>Not connected at all</c:v>
                </c:pt>
              </c:strCache>
            </c:strRef>
          </c:tx>
          <c:spPr>
            <a:solidFill>
              <a:schemeClr val="accent4"/>
            </a:solidFill>
            <a:ln>
              <a:noFill/>
            </a:ln>
            <a:effectLst/>
          </c:spPr>
          <c:invertIfNegative val="0"/>
          <c:cat>
            <c:numRef>
              <c:f>Comparison!$C$46:$D$46</c:f>
              <c:numCache>
                <c:formatCode>General</c:formatCode>
                <c:ptCount val="2"/>
                <c:pt idx="0">
                  <c:v>2022</c:v>
                </c:pt>
                <c:pt idx="1">
                  <c:v>2021</c:v>
                </c:pt>
              </c:numCache>
            </c:numRef>
          </c:cat>
          <c:val>
            <c:numRef>
              <c:f>Comparison!$C$50:$D$50</c:f>
              <c:numCache>
                <c:formatCode>0.00%</c:formatCode>
                <c:ptCount val="2"/>
                <c:pt idx="0">
                  <c:v>2.41E-2</c:v>
                </c:pt>
                <c:pt idx="1">
                  <c:v>4.8500000000000001E-2</c:v>
                </c:pt>
              </c:numCache>
            </c:numRef>
          </c:val>
          <c:extLst>
            <c:ext xmlns:c16="http://schemas.microsoft.com/office/drawing/2014/chart" uri="{C3380CC4-5D6E-409C-BE32-E72D297353CC}">
              <c16:uniqueId val="{00000003-1D12-4EF8-A86F-C8208156F1EA}"/>
            </c:ext>
          </c:extLst>
        </c:ser>
        <c:dLbls>
          <c:showLegendKey val="0"/>
          <c:showVal val="0"/>
          <c:showCatName val="0"/>
          <c:showSerName val="0"/>
          <c:showPercent val="0"/>
          <c:showBubbleSize val="0"/>
        </c:dLbls>
        <c:gapWidth val="219"/>
        <c:overlap val="100"/>
        <c:axId val="940759215"/>
        <c:axId val="940759631"/>
      </c:barChart>
      <c:catAx>
        <c:axId val="9407592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40759631"/>
        <c:crosses val="autoZero"/>
        <c:auto val="1"/>
        <c:lblAlgn val="ctr"/>
        <c:lblOffset val="100"/>
        <c:noMultiLvlLbl val="0"/>
      </c:catAx>
      <c:valAx>
        <c:axId val="9407596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4075921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Q4 Which of the following helped you maintain your instructor presence and feel connected with your students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Comparison!$C$57</c:f>
              <c:strCache>
                <c:ptCount val="1"/>
                <c:pt idx="0">
                  <c:v>2022</c:v>
                </c:pt>
              </c:strCache>
            </c:strRef>
          </c:tx>
          <c:spPr>
            <a:solidFill>
              <a:schemeClr val="accent1"/>
            </a:solidFill>
            <a:ln>
              <a:noFill/>
            </a:ln>
            <a:effectLst/>
          </c:spPr>
          <c:invertIfNegative val="0"/>
          <c:cat>
            <c:strRef>
              <c:f>Comparison!$B$58:$B$67</c:f>
              <c:strCache>
                <c:ptCount val="10"/>
                <c:pt idx="0">
                  <c:v>Announcements</c:v>
                </c:pt>
                <c:pt idx="1">
                  <c:v>Email</c:v>
                </c:pt>
                <c:pt idx="2">
                  <c:v>Discussion Board</c:v>
                </c:pt>
                <c:pt idx="3">
                  <c:v>Assignments, exams, papers</c:v>
                </c:pt>
                <c:pt idx="4">
                  <c:v>Google Docs</c:v>
                </c:pt>
                <c:pt idx="5">
                  <c:v>Phone Call</c:v>
                </c:pt>
                <c:pt idx="6">
                  <c:v>Virtual Video Conference</c:v>
                </c:pt>
                <c:pt idx="7">
                  <c:v>Recorded Lectures</c:v>
                </c:pt>
                <c:pt idx="8">
                  <c:v>Audio Feedback</c:v>
                </c:pt>
                <c:pt idx="9">
                  <c:v>Other ____</c:v>
                </c:pt>
              </c:strCache>
            </c:strRef>
          </c:cat>
          <c:val>
            <c:numRef>
              <c:f>Comparison!$C$58:$C$67</c:f>
              <c:numCache>
                <c:formatCode>0.00%</c:formatCode>
                <c:ptCount val="10"/>
                <c:pt idx="0">
                  <c:v>0.17480000000000001</c:v>
                </c:pt>
                <c:pt idx="1">
                  <c:v>0.17480000000000001</c:v>
                </c:pt>
                <c:pt idx="2">
                  <c:v>0.11890000000000001</c:v>
                </c:pt>
                <c:pt idx="3">
                  <c:v>0.1578</c:v>
                </c:pt>
                <c:pt idx="4">
                  <c:v>1.9400000000000001E-2</c:v>
                </c:pt>
                <c:pt idx="5">
                  <c:v>4.6100000000000002E-2</c:v>
                </c:pt>
                <c:pt idx="6">
                  <c:v>0.13589999999999999</c:v>
                </c:pt>
                <c:pt idx="7">
                  <c:v>0.11650000000000001</c:v>
                </c:pt>
                <c:pt idx="8">
                  <c:v>1.21E-2</c:v>
                </c:pt>
                <c:pt idx="9">
                  <c:v>4.3700000000000003E-2</c:v>
                </c:pt>
              </c:numCache>
            </c:numRef>
          </c:val>
          <c:extLst>
            <c:ext xmlns:c16="http://schemas.microsoft.com/office/drawing/2014/chart" uri="{C3380CC4-5D6E-409C-BE32-E72D297353CC}">
              <c16:uniqueId val="{00000000-B1FF-44EA-A7D8-208C1C0A5B68}"/>
            </c:ext>
          </c:extLst>
        </c:ser>
        <c:ser>
          <c:idx val="1"/>
          <c:order val="1"/>
          <c:tx>
            <c:strRef>
              <c:f>Comparison!$D$57</c:f>
              <c:strCache>
                <c:ptCount val="1"/>
                <c:pt idx="0">
                  <c:v>2021</c:v>
                </c:pt>
              </c:strCache>
            </c:strRef>
          </c:tx>
          <c:spPr>
            <a:solidFill>
              <a:schemeClr val="accent2"/>
            </a:solidFill>
            <a:ln>
              <a:noFill/>
            </a:ln>
            <a:effectLst/>
          </c:spPr>
          <c:invertIfNegative val="0"/>
          <c:cat>
            <c:strRef>
              <c:f>Comparison!$B$58:$B$67</c:f>
              <c:strCache>
                <c:ptCount val="10"/>
                <c:pt idx="0">
                  <c:v>Announcements</c:v>
                </c:pt>
                <c:pt idx="1">
                  <c:v>Email</c:v>
                </c:pt>
                <c:pt idx="2">
                  <c:v>Discussion Board</c:v>
                </c:pt>
                <c:pt idx="3">
                  <c:v>Assignments, exams, papers</c:v>
                </c:pt>
                <c:pt idx="4">
                  <c:v>Google Docs</c:v>
                </c:pt>
                <c:pt idx="5">
                  <c:v>Phone Call</c:v>
                </c:pt>
                <c:pt idx="6">
                  <c:v>Virtual Video Conference</c:v>
                </c:pt>
                <c:pt idx="7">
                  <c:v>Recorded Lectures</c:v>
                </c:pt>
                <c:pt idx="8">
                  <c:v>Audio Feedback</c:v>
                </c:pt>
                <c:pt idx="9">
                  <c:v>Other ____</c:v>
                </c:pt>
              </c:strCache>
            </c:strRef>
          </c:cat>
          <c:val>
            <c:numRef>
              <c:f>Comparison!$D$58:$D$67</c:f>
              <c:numCache>
                <c:formatCode>0.00%</c:formatCode>
                <c:ptCount val="10"/>
                <c:pt idx="0">
                  <c:v>0.17960000000000001</c:v>
                </c:pt>
                <c:pt idx="1">
                  <c:v>0.1857</c:v>
                </c:pt>
                <c:pt idx="2">
                  <c:v>0.1245</c:v>
                </c:pt>
                <c:pt idx="3">
                  <c:v>0.14899999999999999</c:v>
                </c:pt>
                <c:pt idx="4">
                  <c:v>1.43E-2</c:v>
                </c:pt>
                <c:pt idx="5">
                  <c:v>6.3299999999999995E-2</c:v>
                </c:pt>
                <c:pt idx="6">
                  <c:v>0.12859999999999999</c:v>
                </c:pt>
                <c:pt idx="7">
                  <c:v>8.9800000000000005E-2</c:v>
                </c:pt>
                <c:pt idx="8">
                  <c:v>1.84E-2</c:v>
                </c:pt>
                <c:pt idx="9">
                  <c:v>4.6899999999999997E-2</c:v>
                </c:pt>
              </c:numCache>
            </c:numRef>
          </c:val>
          <c:extLst>
            <c:ext xmlns:c16="http://schemas.microsoft.com/office/drawing/2014/chart" uri="{C3380CC4-5D6E-409C-BE32-E72D297353CC}">
              <c16:uniqueId val="{00000001-B1FF-44EA-A7D8-208C1C0A5B68}"/>
            </c:ext>
          </c:extLst>
        </c:ser>
        <c:dLbls>
          <c:showLegendKey val="0"/>
          <c:showVal val="0"/>
          <c:showCatName val="0"/>
          <c:showSerName val="0"/>
          <c:showPercent val="0"/>
          <c:showBubbleSize val="0"/>
        </c:dLbls>
        <c:gapWidth val="219"/>
        <c:overlap val="-27"/>
        <c:axId val="799582415"/>
        <c:axId val="799584495"/>
      </c:barChart>
      <c:catAx>
        <c:axId val="7995824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99584495"/>
        <c:crosses val="autoZero"/>
        <c:auto val="1"/>
        <c:lblAlgn val="ctr"/>
        <c:lblOffset val="100"/>
        <c:noMultiLvlLbl val="0"/>
      </c:catAx>
      <c:valAx>
        <c:axId val="799584495"/>
        <c:scaling>
          <c:orientation val="minMax"/>
          <c:max val="0.25"/>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9958241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Q5 - How frequently did you conduct required synchronous sessions during this semester?</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Comparison!$C$93</c:f>
              <c:strCache>
                <c:ptCount val="1"/>
                <c:pt idx="0">
                  <c:v>2022</c:v>
                </c:pt>
              </c:strCache>
            </c:strRef>
          </c:tx>
          <c:spPr>
            <a:solidFill>
              <a:schemeClr val="accent1"/>
            </a:solidFill>
            <a:ln>
              <a:noFill/>
            </a:ln>
            <a:effectLst/>
          </c:spPr>
          <c:invertIfNegative val="0"/>
          <c:cat>
            <c:strRef>
              <c:f>Comparison!$B$94:$B$96</c:f>
              <c:strCache>
                <c:ptCount val="3"/>
                <c:pt idx="0">
                  <c:v>As frequently as in-person class schedule</c:v>
                </c:pt>
                <c:pt idx="1">
                  <c:v>Less frequently than in-person class schedule</c:v>
                </c:pt>
                <c:pt idx="2">
                  <c:v>No required synchronous sessions (optional maybe)</c:v>
                </c:pt>
              </c:strCache>
            </c:strRef>
          </c:cat>
          <c:val>
            <c:numRef>
              <c:f>Comparison!$C$94:$C$96</c:f>
              <c:numCache>
                <c:formatCode>0.00%</c:formatCode>
                <c:ptCount val="3"/>
                <c:pt idx="0">
                  <c:v>0.5</c:v>
                </c:pt>
                <c:pt idx="1">
                  <c:v>0.21429999999999999</c:v>
                </c:pt>
                <c:pt idx="2">
                  <c:v>0.28570000000000001</c:v>
                </c:pt>
              </c:numCache>
            </c:numRef>
          </c:val>
          <c:extLst>
            <c:ext xmlns:c16="http://schemas.microsoft.com/office/drawing/2014/chart" uri="{C3380CC4-5D6E-409C-BE32-E72D297353CC}">
              <c16:uniqueId val="{00000000-3CB3-4DA0-A4FA-1663D3630695}"/>
            </c:ext>
          </c:extLst>
        </c:ser>
        <c:ser>
          <c:idx val="1"/>
          <c:order val="1"/>
          <c:tx>
            <c:strRef>
              <c:f>Comparison!$D$93</c:f>
              <c:strCache>
                <c:ptCount val="1"/>
                <c:pt idx="0">
                  <c:v>2021</c:v>
                </c:pt>
              </c:strCache>
            </c:strRef>
          </c:tx>
          <c:spPr>
            <a:solidFill>
              <a:schemeClr val="accent2"/>
            </a:solidFill>
            <a:ln>
              <a:noFill/>
            </a:ln>
            <a:effectLst/>
          </c:spPr>
          <c:invertIfNegative val="0"/>
          <c:cat>
            <c:strRef>
              <c:f>Comparison!$B$94:$B$96</c:f>
              <c:strCache>
                <c:ptCount val="3"/>
                <c:pt idx="0">
                  <c:v>As frequently as in-person class schedule</c:v>
                </c:pt>
                <c:pt idx="1">
                  <c:v>Less frequently than in-person class schedule</c:v>
                </c:pt>
                <c:pt idx="2">
                  <c:v>No required synchronous sessions (optional maybe)</c:v>
                </c:pt>
              </c:strCache>
            </c:strRef>
          </c:cat>
          <c:val>
            <c:numRef>
              <c:f>Comparison!$D$94:$D$96</c:f>
              <c:numCache>
                <c:formatCode>0.00%</c:formatCode>
                <c:ptCount val="3"/>
                <c:pt idx="0">
                  <c:v>0.39190000000000003</c:v>
                </c:pt>
                <c:pt idx="1">
                  <c:v>0.3649</c:v>
                </c:pt>
                <c:pt idx="2">
                  <c:v>0.2432</c:v>
                </c:pt>
              </c:numCache>
            </c:numRef>
          </c:val>
          <c:extLst>
            <c:ext xmlns:c16="http://schemas.microsoft.com/office/drawing/2014/chart" uri="{C3380CC4-5D6E-409C-BE32-E72D297353CC}">
              <c16:uniqueId val="{00000001-3CB3-4DA0-A4FA-1663D3630695}"/>
            </c:ext>
          </c:extLst>
        </c:ser>
        <c:dLbls>
          <c:showLegendKey val="0"/>
          <c:showVal val="0"/>
          <c:showCatName val="0"/>
          <c:showSerName val="0"/>
          <c:showPercent val="0"/>
          <c:showBubbleSize val="0"/>
        </c:dLbls>
        <c:gapWidth val="219"/>
        <c:overlap val="-27"/>
        <c:axId val="981102031"/>
        <c:axId val="981103695"/>
      </c:barChart>
      <c:catAx>
        <c:axId val="9811020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81103695"/>
        <c:crosses val="autoZero"/>
        <c:auto val="1"/>
        <c:lblAlgn val="ctr"/>
        <c:lblOffset val="100"/>
        <c:noMultiLvlLbl val="0"/>
      </c:catAx>
      <c:valAx>
        <c:axId val="981103695"/>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8110203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Q7 - What best describes your reasons for teaching mostly online courses (check top 2)</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4820603674540683"/>
          <c:y val="0.32027777777777783"/>
          <c:w val="0.84068285214348204"/>
          <c:h val="0.48500729075532223"/>
        </c:manualLayout>
      </c:layout>
      <c:barChart>
        <c:barDir val="col"/>
        <c:grouping val="clustered"/>
        <c:varyColors val="0"/>
        <c:ser>
          <c:idx val="0"/>
          <c:order val="0"/>
          <c:tx>
            <c:strRef>
              <c:f>Comparison!$C$112</c:f>
              <c:strCache>
                <c:ptCount val="1"/>
                <c:pt idx="0">
                  <c:v>2022</c:v>
                </c:pt>
              </c:strCache>
            </c:strRef>
          </c:tx>
          <c:spPr>
            <a:solidFill>
              <a:schemeClr val="accent1"/>
            </a:solidFill>
            <a:ln>
              <a:noFill/>
            </a:ln>
            <a:effectLst/>
          </c:spPr>
          <c:invertIfNegative val="0"/>
          <c:cat>
            <c:strRef>
              <c:f>Comparison!$B$113:$B$117</c:f>
              <c:strCache>
                <c:ptCount val="5"/>
                <c:pt idx="0">
                  <c:v>Safety</c:v>
                </c:pt>
                <c:pt idx="1">
                  <c:v>Convenience</c:v>
                </c:pt>
                <c:pt idx="2">
                  <c:v>Schedule</c:v>
                </c:pt>
                <c:pt idx="3">
                  <c:v>Prefer to teach online</c:v>
                </c:pt>
                <c:pt idx="4">
                  <c:v>Other</c:v>
                </c:pt>
              </c:strCache>
            </c:strRef>
          </c:cat>
          <c:val>
            <c:numRef>
              <c:f>Comparison!$C$113:$C$117</c:f>
              <c:numCache>
                <c:formatCode>0.00%</c:formatCode>
                <c:ptCount val="5"/>
                <c:pt idx="0">
                  <c:v>0.2828</c:v>
                </c:pt>
                <c:pt idx="1">
                  <c:v>0.19189999999999999</c:v>
                </c:pt>
                <c:pt idx="2">
                  <c:v>0.19189999999999999</c:v>
                </c:pt>
                <c:pt idx="3">
                  <c:v>0.20200000000000001</c:v>
                </c:pt>
                <c:pt idx="4">
                  <c:v>0.1313</c:v>
                </c:pt>
              </c:numCache>
            </c:numRef>
          </c:val>
          <c:extLst>
            <c:ext xmlns:c16="http://schemas.microsoft.com/office/drawing/2014/chart" uri="{C3380CC4-5D6E-409C-BE32-E72D297353CC}">
              <c16:uniqueId val="{00000000-04C4-4FA4-ABF4-3F7CD32B2DFB}"/>
            </c:ext>
          </c:extLst>
        </c:ser>
        <c:ser>
          <c:idx val="1"/>
          <c:order val="1"/>
          <c:tx>
            <c:strRef>
              <c:f>Comparison!$D$112</c:f>
              <c:strCache>
                <c:ptCount val="1"/>
                <c:pt idx="0">
                  <c:v>2021</c:v>
                </c:pt>
              </c:strCache>
            </c:strRef>
          </c:tx>
          <c:spPr>
            <a:solidFill>
              <a:schemeClr val="accent2"/>
            </a:solidFill>
            <a:ln>
              <a:noFill/>
            </a:ln>
            <a:effectLst/>
          </c:spPr>
          <c:invertIfNegative val="0"/>
          <c:cat>
            <c:strRef>
              <c:f>Comparison!$B$113:$B$117</c:f>
              <c:strCache>
                <c:ptCount val="5"/>
                <c:pt idx="0">
                  <c:v>Safety</c:v>
                </c:pt>
                <c:pt idx="1">
                  <c:v>Convenience</c:v>
                </c:pt>
                <c:pt idx="2">
                  <c:v>Schedule</c:v>
                </c:pt>
                <c:pt idx="3">
                  <c:v>Prefer to teach online</c:v>
                </c:pt>
                <c:pt idx="4">
                  <c:v>Other</c:v>
                </c:pt>
              </c:strCache>
            </c:strRef>
          </c:cat>
          <c:val>
            <c:numRef>
              <c:f>Comparison!$D$113:$D$117</c:f>
              <c:numCache>
                <c:formatCode>0.00%</c:formatCode>
                <c:ptCount val="5"/>
                <c:pt idx="0">
                  <c:v>0.36130000000000001</c:v>
                </c:pt>
                <c:pt idx="1">
                  <c:v>0.23530000000000001</c:v>
                </c:pt>
                <c:pt idx="2">
                  <c:v>0.12609999999999999</c:v>
                </c:pt>
                <c:pt idx="3">
                  <c:v>0.12609999999999999</c:v>
                </c:pt>
                <c:pt idx="4">
                  <c:v>0.15129999999999999</c:v>
                </c:pt>
              </c:numCache>
            </c:numRef>
          </c:val>
          <c:extLst>
            <c:ext xmlns:c16="http://schemas.microsoft.com/office/drawing/2014/chart" uri="{C3380CC4-5D6E-409C-BE32-E72D297353CC}">
              <c16:uniqueId val="{00000001-04C4-4FA4-ABF4-3F7CD32B2DFB}"/>
            </c:ext>
          </c:extLst>
        </c:ser>
        <c:dLbls>
          <c:showLegendKey val="0"/>
          <c:showVal val="0"/>
          <c:showCatName val="0"/>
          <c:showSerName val="0"/>
          <c:showPercent val="0"/>
          <c:showBubbleSize val="0"/>
        </c:dLbls>
        <c:gapWidth val="219"/>
        <c:overlap val="-27"/>
        <c:axId val="624252863"/>
        <c:axId val="624256607"/>
      </c:barChart>
      <c:catAx>
        <c:axId val="62425286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24256607"/>
        <c:crosses val="autoZero"/>
        <c:auto val="1"/>
        <c:lblAlgn val="ctr"/>
        <c:lblOffset val="100"/>
        <c:noMultiLvlLbl val="0"/>
      </c:catAx>
      <c:valAx>
        <c:axId val="624256607"/>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2425286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Q9 - How interested would you be in teaching a HyFlex course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Comparison!$C$152</c:f>
              <c:strCache>
                <c:ptCount val="1"/>
                <c:pt idx="0">
                  <c:v>2022</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Comparison!$B$153:$B$156</c:f>
              <c:strCache>
                <c:ptCount val="4"/>
                <c:pt idx="0">
                  <c:v>Very Interested</c:v>
                </c:pt>
                <c:pt idx="1">
                  <c:v>Interested</c:v>
                </c:pt>
                <c:pt idx="2">
                  <c:v>Not Interested</c:v>
                </c:pt>
                <c:pt idx="3">
                  <c:v>Not sure</c:v>
                </c:pt>
              </c:strCache>
            </c:strRef>
          </c:cat>
          <c:val>
            <c:numRef>
              <c:f>Comparison!$C$153:$C$156</c:f>
              <c:numCache>
                <c:formatCode>0.00%</c:formatCode>
                <c:ptCount val="4"/>
                <c:pt idx="0">
                  <c:v>9.7600000000000006E-2</c:v>
                </c:pt>
                <c:pt idx="1">
                  <c:v>0.122</c:v>
                </c:pt>
                <c:pt idx="2">
                  <c:v>0.70730000000000004</c:v>
                </c:pt>
                <c:pt idx="3">
                  <c:v>7.3200000000000001E-2</c:v>
                </c:pt>
              </c:numCache>
            </c:numRef>
          </c:val>
          <c:extLst>
            <c:ext xmlns:c16="http://schemas.microsoft.com/office/drawing/2014/chart" uri="{C3380CC4-5D6E-409C-BE32-E72D297353CC}">
              <c16:uniqueId val="{00000000-AF97-4029-A960-E74CA25B6B8E}"/>
            </c:ext>
          </c:extLst>
        </c:ser>
        <c:ser>
          <c:idx val="1"/>
          <c:order val="1"/>
          <c:tx>
            <c:strRef>
              <c:f>Comparison!$D$152</c:f>
              <c:strCache>
                <c:ptCount val="1"/>
                <c:pt idx="0">
                  <c:v>2021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Comparison!$B$153:$B$156</c:f>
              <c:strCache>
                <c:ptCount val="4"/>
                <c:pt idx="0">
                  <c:v>Very Interested</c:v>
                </c:pt>
                <c:pt idx="1">
                  <c:v>Interested</c:v>
                </c:pt>
                <c:pt idx="2">
                  <c:v>Not Interested</c:v>
                </c:pt>
                <c:pt idx="3">
                  <c:v>Not sure</c:v>
                </c:pt>
              </c:strCache>
            </c:strRef>
          </c:cat>
          <c:val>
            <c:numRef>
              <c:f>Comparison!$D$153:$D$156</c:f>
              <c:numCache>
                <c:formatCode>0.00%</c:formatCode>
                <c:ptCount val="4"/>
                <c:pt idx="0">
                  <c:v>0.09</c:v>
                </c:pt>
                <c:pt idx="1">
                  <c:v>0.22</c:v>
                </c:pt>
                <c:pt idx="2">
                  <c:v>0.54</c:v>
                </c:pt>
                <c:pt idx="3">
                  <c:v>0.15</c:v>
                </c:pt>
              </c:numCache>
            </c:numRef>
          </c:val>
          <c:extLst>
            <c:ext xmlns:c16="http://schemas.microsoft.com/office/drawing/2014/chart" uri="{C3380CC4-5D6E-409C-BE32-E72D297353CC}">
              <c16:uniqueId val="{00000001-AF97-4029-A960-E74CA25B6B8E}"/>
            </c:ext>
          </c:extLst>
        </c:ser>
        <c:dLbls>
          <c:showLegendKey val="0"/>
          <c:showVal val="0"/>
          <c:showCatName val="0"/>
          <c:showSerName val="0"/>
          <c:showPercent val="0"/>
          <c:showBubbleSize val="0"/>
        </c:dLbls>
        <c:gapWidth val="219"/>
        <c:overlap val="-27"/>
        <c:axId val="935568079"/>
        <c:axId val="935569327"/>
      </c:barChart>
      <c:catAx>
        <c:axId val="9355680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35569327"/>
        <c:crosses val="autoZero"/>
        <c:auto val="1"/>
        <c:lblAlgn val="ctr"/>
        <c:lblOffset val="100"/>
        <c:noMultiLvlLbl val="0"/>
      </c:catAx>
      <c:valAx>
        <c:axId val="935569327"/>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3556807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5ECC65-471C-4029-BB9F-35FDA70755EF}" type="datetimeFigureOut">
              <a:rPr lang="en-US" smtClean="0"/>
              <a:t>10/19/2022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2CDCD3-0FE7-463C-878E-904A12545786}" type="slidenum">
              <a:rPr lang="en-US" smtClean="0"/>
              <a:t>‹#›</a:t>
            </a:fld>
            <a:endParaRPr lang="en-US"/>
          </a:p>
        </p:txBody>
      </p:sp>
    </p:spTree>
    <p:extLst>
      <p:ext uri="{BB962C8B-B14F-4D97-AF65-F5344CB8AC3E}">
        <p14:creationId xmlns:p14="http://schemas.microsoft.com/office/powerpoint/2010/main" val="34996520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9" name="Google Shape;219;p1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8166F1F-CE9B-4651-A6AA-CD717754106B}" type="datetimeFigureOut">
              <a:rPr lang="en-US" smtClean="0"/>
              <a:t>10/19/2022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021451-1387-4CA6-816F-3879F97B5CB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11"/>
        <p:cNvGrpSpPr/>
        <p:nvPr/>
      </p:nvGrpSpPr>
      <p:grpSpPr>
        <a:xfrm>
          <a:off x="0" y="0"/>
          <a:ext cx="0" cy="0"/>
          <a:chOff x="0" y="0"/>
          <a:chExt cx="0" cy="0"/>
        </a:xfrm>
      </p:grpSpPr>
      <p:sp>
        <p:nvSpPr>
          <p:cNvPr id="12" name="Google Shape;12;p17"/>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13" name="Google Shape;13;p17"/>
          <p:cNvSpPr txBox="1">
            <a:spLocks noGrp="1"/>
          </p:cNvSpPr>
          <p:nvPr>
            <p:ph type="body" idx="1"/>
          </p:nvPr>
        </p:nvSpPr>
        <p:spPr>
          <a:xfrm>
            <a:off x="628650" y="1825625"/>
            <a:ext cx="7886700" cy="4351337"/>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 name="Google Shape;14;p17"/>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17"/>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17"/>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65438404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166F1F-CE9B-4651-A6AA-CD717754106B}" type="datetimeFigureOut">
              <a:rPr lang="en-US" smtClean="0"/>
              <a:t>10/19/2022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021451-1387-4CA6-816F-3879F97B5CB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cc.edu/instructional-support/hybrid-course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chart" Target="../charts/char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title"/>
          </p:nvPr>
        </p:nvSpPr>
        <p:spPr>
          <a:xfrm>
            <a:off x="109537" y="190500"/>
            <a:ext cx="8924925" cy="1592262"/>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rgbClr val="FF0000"/>
              </a:buClr>
              <a:buSzPts val="4400"/>
              <a:buFont typeface="Calibri"/>
              <a:buNone/>
            </a:pPr>
            <a:r>
              <a:rPr lang="en-US" sz="4400" b="1" i="0" u="none" dirty="0">
                <a:solidFill>
                  <a:srgbClr val="FF0000"/>
                </a:solidFill>
                <a:latin typeface="Calibri"/>
                <a:ea typeface="Calibri"/>
                <a:cs typeface="Calibri"/>
                <a:sym typeface="Calibri"/>
              </a:rPr>
              <a:t>Kingsborough Faculty Responses Spring 2022</a:t>
            </a:r>
            <a:endParaRPr dirty="0"/>
          </a:p>
        </p:txBody>
      </p:sp>
      <p:sp>
        <p:nvSpPr>
          <p:cNvPr id="86" name="Google Shape;86;p1"/>
          <p:cNvSpPr txBox="1"/>
          <p:nvPr/>
        </p:nvSpPr>
        <p:spPr>
          <a:xfrm>
            <a:off x="231775" y="1782762"/>
            <a:ext cx="8680450" cy="1216025"/>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dk1"/>
              </a:buClr>
              <a:buSzPts val="2800"/>
              <a:buFont typeface="Calibri"/>
              <a:buNone/>
            </a:pPr>
            <a:r>
              <a:rPr lang="en-US" sz="2800" b="1" i="0" u="none" strike="noStrike" cap="none" dirty="0">
                <a:solidFill>
                  <a:schemeClr val="dk1"/>
                </a:solidFill>
                <a:latin typeface="Calibri"/>
                <a:ea typeface="Calibri"/>
                <a:cs typeface="Calibri"/>
                <a:sym typeface="Calibri"/>
              </a:rPr>
              <a:t>Data FIG</a:t>
            </a:r>
            <a:endParaRPr dirty="0"/>
          </a:p>
          <a:p>
            <a:pPr marL="0" marR="0" lvl="0" indent="0" algn="ctr" rtl="0">
              <a:lnSpc>
                <a:spcPct val="100000"/>
              </a:lnSpc>
              <a:spcBef>
                <a:spcPts val="0"/>
              </a:spcBef>
              <a:spcAft>
                <a:spcPts val="0"/>
              </a:spcAft>
              <a:buClr>
                <a:schemeClr val="dk1"/>
              </a:buClr>
              <a:buSzPts val="2000"/>
              <a:buFont typeface="Calibri"/>
              <a:buNone/>
            </a:pPr>
            <a:r>
              <a:rPr lang="en-US" sz="2000" b="1" i="0" u="none" strike="noStrike" cap="none" dirty="0">
                <a:solidFill>
                  <a:schemeClr val="dk1"/>
                </a:solidFill>
                <a:latin typeface="Calibri"/>
                <a:ea typeface="Calibri"/>
                <a:cs typeface="Calibri"/>
                <a:sym typeface="Calibri"/>
              </a:rPr>
              <a:t>PRELIMINARY ANALYSIS [Draft] </a:t>
            </a:r>
            <a:endParaRPr dirty="0"/>
          </a:p>
          <a:p>
            <a:pPr marL="0" marR="0" lvl="0" indent="0" algn="ctr" rtl="0">
              <a:lnSpc>
                <a:spcPct val="100000"/>
              </a:lnSpc>
              <a:spcBef>
                <a:spcPts val="0"/>
              </a:spcBef>
              <a:spcAft>
                <a:spcPts val="0"/>
              </a:spcAft>
              <a:buClr>
                <a:schemeClr val="dk1"/>
              </a:buClr>
              <a:buSzPts val="2000"/>
              <a:buFont typeface="Calibri"/>
              <a:buNone/>
            </a:pPr>
            <a:r>
              <a:rPr lang="en-US" sz="2000" b="1" i="0" u="none" strike="noStrike" cap="none" dirty="0">
                <a:solidFill>
                  <a:schemeClr val="dk1"/>
                </a:solidFill>
                <a:latin typeface="Calibri"/>
                <a:ea typeface="Calibri"/>
                <a:cs typeface="Calibri"/>
                <a:sym typeface="Calibri"/>
              </a:rPr>
              <a:t>October 19, 2022</a:t>
            </a:r>
            <a:endParaRPr dirty="0"/>
          </a:p>
        </p:txBody>
      </p:sp>
      <p:sp>
        <p:nvSpPr>
          <p:cNvPr id="6" name="TextBox 5">
            <a:extLst>
              <a:ext uri="{FF2B5EF4-FFF2-40B4-BE49-F238E27FC236}">
                <a16:creationId xmlns:a16="http://schemas.microsoft.com/office/drawing/2014/main" id="{B9D4804F-E95F-4AE4-9B04-91D2E7B8DC2F}"/>
              </a:ext>
            </a:extLst>
          </p:cNvPr>
          <p:cNvSpPr txBox="1"/>
          <p:nvPr/>
        </p:nvSpPr>
        <p:spPr>
          <a:xfrm>
            <a:off x="109537" y="6323200"/>
            <a:ext cx="8924924" cy="597471"/>
          </a:xfrm>
          <a:prstGeom prst="rect">
            <a:avLst/>
          </a:prstGeom>
          <a:noFill/>
        </p:spPr>
        <p:txBody>
          <a:bodyPr wrap="square">
            <a:spAutoFit/>
          </a:bodyPr>
          <a:lstStyle/>
          <a:p>
            <a:pPr marL="0" indent="0">
              <a:lnSpc>
                <a:spcPct val="107000"/>
              </a:lnSpc>
              <a:spcBef>
                <a:spcPts val="0"/>
              </a:spcBef>
              <a:spcAft>
                <a:spcPts val="800"/>
              </a:spcAft>
              <a:buNone/>
            </a:pPr>
            <a:r>
              <a:rPr lang="en-US" sz="1250" b="1" i="1" u="sng" strike="noStrike" cap="none" dirty="0">
                <a:solidFill>
                  <a:srgbClr val="FF0000"/>
                </a:solidFill>
                <a:latin typeface="Times New Roman"/>
                <a:ea typeface="Times New Roman"/>
                <a:cs typeface="Times New Roman"/>
                <a:sym typeface="Times New Roman"/>
              </a:rPr>
              <a:t>Note</a:t>
            </a:r>
            <a:r>
              <a:rPr lang="en-US" sz="1250" b="1" i="1" u="none" strike="noStrike" cap="none" dirty="0">
                <a:solidFill>
                  <a:srgbClr val="FF0000"/>
                </a:solidFill>
                <a:latin typeface="Times New Roman"/>
                <a:ea typeface="Times New Roman"/>
                <a:cs typeface="Times New Roman"/>
                <a:sym typeface="Times New Roman"/>
              </a:rPr>
              <a:t>: The use of this data is for assistance with our teaching. The data should not be distributed outside KCC and outside this scope. </a:t>
            </a:r>
          </a:p>
          <a:p>
            <a:pPr marL="0" indent="0">
              <a:lnSpc>
                <a:spcPct val="107000"/>
              </a:lnSpc>
              <a:spcBef>
                <a:spcPts val="0"/>
              </a:spcBef>
              <a:spcAft>
                <a:spcPts val="800"/>
              </a:spcAft>
              <a:buNone/>
            </a:pPr>
            <a:r>
              <a:rPr lang="en-US" sz="1250" b="1" i="1" dirty="0">
                <a:latin typeface="Times New Roman"/>
                <a:ea typeface="Calibri" panose="020F0502020204030204" pitchFamily="34" charset="0"/>
                <a:cs typeface="Times New Roman"/>
                <a:sym typeface="Times New Roman"/>
              </a:rPr>
              <a:t>Image Source: </a:t>
            </a:r>
            <a:r>
              <a:rPr lang="en-US" sz="1250" b="1" i="1" dirty="0">
                <a:latin typeface="Times New Roman"/>
                <a:ea typeface="Calibri" panose="020F0502020204030204" pitchFamily="34" charset="0"/>
                <a:cs typeface="Times New Roman"/>
                <a:sym typeface="Times New Roman"/>
                <a:hlinkClick r:id="rId3">
                  <a:extLst>
                    <a:ext uri="{A12FA001-AC4F-418D-AE19-62706E023703}">
                      <ahyp:hlinkClr xmlns:ahyp="http://schemas.microsoft.com/office/drawing/2018/hyperlinkcolor" val="tx"/>
                    </a:ext>
                  </a:extLst>
                </a:hlinkClick>
              </a:rPr>
              <a:t>https://</a:t>
            </a:r>
            <a:r>
              <a:rPr lang="en-US" sz="1250" b="1" i="1" dirty="0" err="1">
                <a:latin typeface="Times New Roman"/>
                <a:ea typeface="Calibri" panose="020F0502020204030204" pitchFamily="34" charset="0"/>
                <a:cs typeface="Times New Roman"/>
                <a:sym typeface="Times New Roman"/>
                <a:hlinkClick r:id="rId3">
                  <a:extLst>
                    <a:ext uri="{A12FA001-AC4F-418D-AE19-62706E023703}">
                      <ahyp:hlinkClr xmlns:ahyp="http://schemas.microsoft.com/office/drawing/2018/hyperlinkcolor" val="tx"/>
                    </a:ext>
                  </a:extLst>
                </a:hlinkClick>
              </a:rPr>
              <a:t>www.pcc.edu</a:t>
            </a:r>
            <a:r>
              <a:rPr lang="en-US" sz="1250" b="1" i="1" dirty="0">
                <a:latin typeface="Times New Roman"/>
                <a:ea typeface="Calibri" panose="020F0502020204030204" pitchFamily="34" charset="0"/>
                <a:cs typeface="Times New Roman"/>
                <a:sym typeface="Times New Roman"/>
                <a:hlinkClick r:id="rId3">
                  <a:extLst>
                    <a:ext uri="{A12FA001-AC4F-418D-AE19-62706E023703}">
                      <ahyp:hlinkClr xmlns:ahyp="http://schemas.microsoft.com/office/drawing/2018/hyperlinkcolor" val="tx"/>
                    </a:ext>
                  </a:extLst>
                </a:hlinkClick>
              </a:rPr>
              <a:t>/instructional-support/hybrid-courses/</a:t>
            </a:r>
            <a:r>
              <a:rPr lang="en-US" sz="1250" b="1" i="1" dirty="0">
                <a:latin typeface="Times New Roman"/>
                <a:ea typeface="Calibri" panose="020F0502020204030204" pitchFamily="34" charset="0"/>
                <a:cs typeface="Times New Roman"/>
                <a:sym typeface="Times New Roman"/>
              </a:rPr>
              <a:t> </a:t>
            </a:r>
            <a:endParaRPr lang="en-US" sz="125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050" name="Picture 2" descr="Hybrid courses | Instructional Support at PCC">
            <a:extLst>
              <a:ext uri="{FF2B5EF4-FFF2-40B4-BE49-F238E27FC236}">
                <a16:creationId xmlns:a16="http://schemas.microsoft.com/office/drawing/2014/main" id="{CD7B4FD1-D63E-AF1C-5FD5-403007F9EDA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4486" y="2998787"/>
            <a:ext cx="4762500" cy="30670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a:t>Q4 - Instructor presence is a major factor impacting student success in online classes. Which of the following helped you maintain your instructor presence and feel connected with your students? (check all that apply)</a:t>
            </a:r>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a:t>Q4 - Instructor presence is a major factor impacting student success in online classes. Which of the following helped you maintain your instructor presence and feel connected with your students? (check all that apply)</a:t>
            </a:r>
          </a:p>
        </p:txBody>
      </p:sp>
      <p:graphicFrame>
        <p:nvGraphicFramePr>
          <p:cNvPr id="4" name="Chart 3">
            <a:extLst>
              <a:ext uri="{FF2B5EF4-FFF2-40B4-BE49-F238E27FC236}">
                <a16:creationId xmlns:a16="http://schemas.microsoft.com/office/drawing/2014/main" id="{6DE7F2DD-C5A9-523D-FD8B-79F3112AA1E3}"/>
              </a:ext>
            </a:extLst>
          </p:cNvPr>
          <p:cNvGraphicFramePr>
            <a:graphicFrameLocks/>
          </p:cNvGraphicFramePr>
          <p:nvPr>
            <p:extLst>
              <p:ext uri="{D42A27DB-BD31-4B8C-83A1-F6EECF244321}">
                <p14:modId xmlns:p14="http://schemas.microsoft.com/office/powerpoint/2010/main" val="838216354"/>
              </p:ext>
            </p:extLst>
          </p:nvPr>
        </p:nvGraphicFramePr>
        <p:xfrm>
          <a:off x="97277" y="2057398"/>
          <a:ext cx="8920263" cy="405157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54025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a:t>Q4 - Instructor presence is a major factor impacting student success in online classes. Which of the following helped you maintain your instructor presence and feel connected with your students? (check all that apply)</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449580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a:t>#</a:t>
                      </a:r>
                    </a:p>
                  </a:txBody>
                  <a:tcPr/>
                </a:tc>
                <a:tc>
                  <a:txBody>
                    <a:bodyPr/>
                    <a:lstStyle/>
                    <a:p>
                      <a:r>
                        <a:rPr lang="en-US" sz="1600" dirty="0"/>
                        <a:t>Answer</a:t>
                      </a:r>
                    </a:p>
                  </a:txBody>
                  <a:tcPr/>
                </a:tc>
                <a:tc>
                  <a:txBody>
                    <a:bodyPr/>
                    <a:lstStyle/>
                    <a:p>
                      <a:r>
                        <a:rPr lang="en-US" sz="1600" dirty="0"/>
                        <a:t>%</a:t>
                      </a:r>
                    </a:p>
                  </a:txBody>
                  <a:tcPr/>
                </a:tc>
                <a:tc>
                  <a:txBody>
                    <a:bodyPr/>
                    <a:lstStyle/>
                    <a:p>
                      <a:r>
                        <a:rPr lang="en-US" sz="1600" dirty="0"/>
                        <a:t>Count</a:t>
                      </a:r>
                    </a:p>
                  </a:txBody>
                  <a:tcPr/>
                </a:tc>
                <a:extLst>
                  <a:ext uri="{0D108BD9-81ED-4DB2-BD59-A6C34878D82A}">
                    <a16:rowId xmlns:a16="http://schemas.microsoft.com/office/drawing/2014/main" val="10000"/>
                  </a:ext>
                </a:extLst>
              </a:tr>
              <a:tr h="370840">
                <a:tc>
                  <a:txBody>
                    <a:bodyPr/>
                    <a:lstStyle/>
                    <a:p>
                      <a:r>
                        <a:rPr lang="en-US" sz="1600" dirty="0"/>
                        <a:t>1</a:t>
                      </a:r>
                    </a:p>
                  </a:txBody>
                  <a:tcPr/>
                </a:tc>
                <a:tc>
                  <a:txBody>
                    <a:bodyPr/>
                    <a:lstStyle/>
                    <a:p>
                      <a:r>
                        <a:rPr lang="en-US" sz="1600" dirty="0"/>
                        <a:t>Announcements</a:t>
                      </a:r>
                    </a:p>
                  </a:txBody>
                  <a:tcPr/>
                </a:tc>
                <a:tc>
                  <a:txBody>
                    <a:bodyPr/>
                    <a:lstStyle/>
                    <a:p>
                      <a:r>
                        <a:rPr lang="en-US" sz="1600" dirty="0"/>
                        <a:t>17.48%</a:t>
                      </a:r>
                    </a:p>
                  </a:txBody>
                  <a:tcPr/>
                </a:tc>
                <a:tc>
                  <a:txBody>
                    <a:bodyPr/>
                    <a:lstStyle/>
                    <a:p>
                      <a:r>
                        <a:rPr lang="en-US" sz="1600" dirty="0"/>
                        <a:t>72</a:t>
                      </a:r>
                    </a:p>
                  </a:txBody>
                  <a:tcPr/>
                </a:tc>
                <a:extLst>
                  <a:ext uri="{0D108BD9-81ED-4DB2-BD59-A6C34878D82A}">
                    <a16:rowId xmlns:a16="http://schemas.microsoft.com/office/drawing/2014/main" val="10001"/>
                  </a:ext>
                </a:extLst>
              </a:tr>
              <a:tr h="370840">
                <a:tc>
                  <a:txBody>
                    <a:bodyPr/>
                    <a:lstStyle/>
                    <a:p>
                      <a:r>
                        <a:rPr lang="en-US" sz="1600" dirty="0"/>
                        <a:t>2</a:t>
                      </a:r>
                    </a:p>
                  </a:txBody>
                  <a:tcPr/>
                </a:tc>
                <a:tc>
                  <a:txBody>
                    <a:bodyPr/>
                    <a:lstStyle/>
                    <a:p>
                      <a:r>
                        <a:rPr lang="en-US" sz="1600" dirty="0"/>
                        <a:t>Email</a:t>
                      </a:r>
                    </a:p>
                  </a:txBody>
                  <a:tcPr/>
                </a:tc>
                <a:tc>
                  <a:txBody>
                    <a:bodyPr/>
                    <a:lstStyle/>
                    <a:p>
                      <a:r>
                        <a:rPr lang="en-US" sz="1600" dirty="0"/>
                        <a:t>17.48%</a:t>
                      </a:r>
                    </a:p>
                  </a:txBody>
                  <a:tcPr/>
                </a:tc>
                <a:tc>
                  <a:txBody>
                    <a:bodyPr/>
                    <a:lstStyle/>
                    <a:p>
                      <a:r>
                        <a:rPr lang="en-US" sz="1600" dirty="0"/>
                        <a:t>72</a:t>
                      </a:r>
                    </a:p>
                  </a:txBody>
                  <a:tcPr/>
                </a:tc>
                <a:extLst>
                  <a:ext uri="{0D108BD9-81ED-4DB2-BD59-A6C34878D82A}">
                    <a16:rowId xmlns:a16="http://schemas.microsoft.com/office/drawing/2014/main" val="10002"/>
                  </a:ext>
                </a:extLst>
              </a:tr>
              <a:tr h="370840">
                <a:tc>
                  <a:txBody>
                    <a:bodyPr/>
                    <a:lstStyle/>
                    <a:p>
                      <a:r>
                        <a:rPr lang="en-US" sz="1600" dirty="0"/>
                        <a:t>3</a:t>
                      </a:r>
                    </a:p>
                  </a:txBody>
                  <a:tcPr/>
                </a:tc>
                <a:tc>
                  <a:txBody>
                    <a:bodyPr/>
                    <a:lstStyle/>
                    <a:p>
                      <a:r>
                        <a:rPr lang="en-US" sz="1600" dirty="0"/>
                        <a:t>Discussion Board</a:t>
                      </a:r>
                    </a:p>
                  </a:txBody>
                  <a:tcPr/>
                </a:tc>
                <a:tc>
                  <a:txBody>
                    <a:bodyPr/>
                    <a:lstStyle/>
                    <a:p>
                      <a:r>
                        <a:rPr lang="en-US" sz="1600" dirty="0"/>
                        <a:t>11.89%</a:t>
                      </a:r>
                    </a:p>
                  </a:txBody>
                  <a:tcPr/>
                </a:tc>
                <a:tc>
                  <a:txBody>
                    <a:bodyPr/>
                    <a:lstStyle/>
                    <a:p>
                      <a:r>
                        <a:rPr lang="en-US" sz="1600" dirty="0"/>
                        <a:t>49</a:t>
                      </a:r>
                    </a:p>
                  </a:txBody>
                  <a:tcPr/>
                </a:tc>
                <a:extLst>
                  <a:ext uri="{0D108BD9-81ED-4DB2-BD59-A6C34878D82A}">
                    <a16:rowId xmlns:a16="http://schemas.microsoft.com/office/drawing/2014/main" val="10003"/>
                  </a:ext>
                </a:extLst>
              </a:tr>
              <a:tr h="370840">
                <a:tc>
                  <a:txBody>
                    <a:bodyPr/>
                    <a:lstStyle/>
                    <a:p>
                      <a:r>
                        <a:rPr lang="en-US" sz="1600" dirty="0"/>
                        <a:t>4</a:t>
                      </a:r>
                    </a:p>
                  </a:txBody>
                  <a:tcPr/>
                </a:tc>
                <a:tc>
                  <a:txBody>
                    <a:bodyPr/>
                    <a:lstStyle/>
                    <a:p>
                      <a:r>
                        <a:rPr lang="en-US" sz="1600" dirty="0"/>
                        <a:t>Assignments, exams, papers</a:t>
                      </a:r>
                    </a:p>
                  </a:txBody>
                  <a:tcPr/>
                </a:tc>
                <a:tc>
                  <a:txBody>
                    <a:bodyPr/>
                    <a:lstStyle/>
                    <a:p>
                      <a:r>
                        <a:rPr lang="en-US" sz="1600" dirty="0"/>
                        <a:t>15.78%</a:t>
                      </a:r>
                    </a:p>
                  </a:txBody>
                  <a:tcPr/>
                </a:tc>
                <a:tc>
                  <a:txBody>
                    <a:bodyPr/>
                    <a:lstStyle/>
                    <a:p>
                      <a:r>
                        <a:rPr lang="en-US" sz="1600" dirty="0"/>
                        <a:t>65</a:t>
                      </a:r>
                    </a:p>
                  </a:txBody>
                  <a:tcPr/>
                </a:tc>
                <a:extLst>
                  <a:ext uri="{0D108BD9-81ED-4DB2-BD59-A6C34878D82A}">
                    <a16:rowId xmlns:a16="http://schemas.microsoft.com/office/drawing/2014/main" val="10004"/>
                  </a:ext>
                </a:extLst>
              </a:tr>
              <a:tr h="370840">
                <a:tc>
                  <a:txBody>
                    <a:bodyPr/>
                    <a:lstStyle/>
                    <a:p>
                      <a:r>
                        <a:rPr lang="en-US" sz="1600" dirty="0"/>
                        <a:t>5</a:t>
                      </a:r>
                    </a:p>
                  </a:txBody>
                  <a:tcPr/>
                </a:tc>
                <a:tc>
                  <a:txBody>
                    <a:bodyPr/>
                    <a:lstStyle/>
                    <a:p>
                      <a:r>
                        <a:rPr lang="en-US" sz="1600" dirty="0"/>
                        <a:t>Google Docs</a:t>
                      </a:r>
                    </a:p>
                  </a:txBody>
                  <a:tcPr/>
                </a:tc>
                <a:tc>
                  <a:txBody>
                    <a:bodyPr/>
                    <a:lstStyle/>
                    <a:p>
                      <a:r>
                        <a:rPr lang="en-US" sz="1600" dirty="0"/>
                        <a:t>1.94%</a:t>
                      </a:r>
                    </a:p>
                  </a:txBody>
                  <a:tcPr/>
                </a:tc>
                <a:tc>
                  <a:txBody>
                    <a:bodyPr/>
                    <a:lstStyle/>
                    <a:p>
                      <a:r>
                        <a:rPr lang="en-US" sz="1600" dirty="0"/>
                        <a:t>8</a:t>
                      </a:r>
                    </a:p>
                  </a:txBody>
                  <a:tcPr/>
                </a:tc>
                <a:extLst>
                  <a:ext uri="{0D108BD9-81ED-4DB2-BD59-A6C34878D82A}">
                    <a16:rowId xmlns:a16="http://schemas.microsoft.com/office/drawing/2014/main" val="10005"/>
                  </a:ext>
                </a:extLst>
              </a:tr>
              <a:tr h="370840">
                <a:tc>
                  <a:txBody>
                    <a:bodyPr/>
                    <a:lstStyle/>
                    <a:p>
                      <a:r>
                        <a:rPr lang="en-US" sz="1600" dirty="0"/>
                        <a:t>6</a:t>
                      </a:r>
                    </a:p>
                  </a:txBody>
                  <a:tcPr/>
                </a:tc>
                <a:tc>
                  <a:txBody>
                    <a:bodyPr/>
                    <a:lstStyle/>
                    <a:p>
                      <a:r>
                        <a:rPr lang="en-US" sz="1600" dirty="0"/>
                        <a:t>Phone Call</a:t>
                      </a:r>
                    </a:p>
                  </a:txBody>
                  <a:tcPr/>
                </a:tc>
                <a:tc>
                  <a:txBody>
                    <a:bodyPr/>
                    <a:lstStyle/>
                    <a:p>
                      <a:r>
                        <a:rPr lang="en-US" sz="1600" dirty="0"/>
                        <a:t>4.61%</a:t>
                      </a:r>
                    </a:p>
                  </a:txBody>
                  <a:tcPr/>
                </a:tc>
                <a:tc>
                  <a:txBody>
                    <a:bodyPr/>
                    <a:lstStyle/>
                    <a:p>
                      <a:r>
                        <a:rPr lang="en-US" sz="1600" dirty="0"/>
                        <a:t>19</a:t>
                      </a:r>
                    </a:p>
                  </a:txBody>
                  <a:tcPr/>
                </a:tc>
                <a:extLst>
                  <a:ext uri="{0D108BD9-81ED-4DB2-BD59-A6C34878D82A}">
                    <a16:rowId xmlns:a16="http://schemas.microsoft.com/office/drawing/2014/main" val="10006"/>
                  </a:ext>
                </a:extLst>
              </a:tr>
              <a:tr h="370840">
                <a:tc>
                  <a:txBody>
                    <a:bodyPr/>
                    <a:lstStyle/>
                    <a:p>
                      <a:r>
                        <a:rPr lang="en-US" sz="1600" dirty="0"/>
                        <a:t>7</a:t>
                      </a:r>
                    </a:p>
                  </a:txBody>
                  <a:tcPr/>
                </a:tc>
                <a:tc>
                  <a:txBody>
                    <a:bodyPr/>
                    <a:lstStyle/>
                    <a:p>
                      <a:r>
                        <a:rPr lang="en-US" sz="1600" dirty="0"/>
                        <a:t>Virtual Video Conference</a:t>
                      </a:r>
                    </a:p>
                  </a:txBody>
                  <a:tcPr/>
                </a:tc>
                <a:tc>
                  <a:txBody>
                    <a:bodyPr/>
                    <a:lstStyle/>
                    <a:p>
                      <a:r>
                        <a:rPr lang="en-US" sz="1600" dirty="0"/>
                        <a:t>13.59%</a:t>
                      </a:r>
                    </a:p>
                  </a:txBody>
                  <a:tcPr/>
                </a:tc>
                <a:tc>
                  <a:txBody>
                    <a:bodyPr/>
                    <a:lstStyle/>
                    <a:p>
                      <a:r>
                        <a:rPr lang="en-US" sz="1600" dirty="0"/>
                        <a:t>56</a:t>
                      </a:r>
                    </a:p>
                  </a:txBody>
                  <a:tcPr/>
                </a:tc>
                <a:extLst>
                  <a:ext uri="{0D108BD9-81ED-4DB2-BD59-A6C34878D82A}">
                    <a16:rowId xmlns:a16="http://schemas.microsoft.com/office/drawing/2014/main" val="10007"/>
                  </a:ext>
                </a:extLst>
              </a:tr>
              <a:tr h="370840">
                <a:tc>
                  <a:txBody>
                    <a:bodyPr/>
                    <a:lstStyle/>
                    <a:p>
                      <a:r>
                        <a:rPr lang="en-US" sz="1600" dirty="0"/>
                        <a:t>8</a:t>
                      </a:r>
                    </a:p>
                  </a:txBody>
                  <a:tcPr/>
                </a:tc>
                <a:tc>
                  <a:txBody>
                    <a:bodyPr/>
                    <a:lstStyle/>
                    <a:p>
                      <a:r>
                        <a:rPr lang="en-US" sz="1600" dirty="0"/>
                        <a:t>Recorded Lectures</a:t>
                      </a:r>
                    </a:p>
                  </a:txBody>
                  <a:tcPr/>
                </a:tc>
                <a:tc>
                  <a:txBody>
                    <a:bodyPr/>
                    <a:lstStyle/>
                    <a:p>
                      <a:r>
                        <a:rPr lang="en-US" sz="1600" dirty="0"/>
                        <a:t>11.65%</a:t>
                      </a:r>
                    </a:p>
                  </a:txBody>
                  <a:tcPr/>
                </a:tc>
                <a:tc>
                  <a:txBody>
                    <a:bodyPr/>
                    <a:lstStyle/>
                    <a:p>
                      <a:r>
                        <a:rPr lang="en-US" sz="1600" dirty="0"/>
                        <a:t>48</a:t>
                      </a:r>
                    </a:p>
                  </a:txBody>
                  <a:tcPr/>
                </a:tc>
                <a:extLst>
                  <a:ext uri="{0D108BD9-81ED-4DB2-BD59-A6C34878D82A}">
                    <a16:rowId xmlns:a16="http://schemas.microsoft.com/office/drawing/2014/main" val="10008"/>
                  </a:ext>
                </a:extLst>
              </a:tr>
              <a:tr h="370840">
                <a:tc>
                  <a:txBody>
                    <a:bodyPr/>
                    <a:lstStyle/>
                    <a:p>
                      <a:r>
                        <a:rPr lang="en-US" sz="1600" dirty="0"/>
                        <a:t>9</a:t>
                      </a:r>
                    </a:p>
                  </a:txBody>
                  <a:tcPr/>
                </a:tc>
                <a:tc>
                  <a:txBody>
                    <a:bodyPr/>
                    <a:lstStyle/>
                    <a:p>
                      <a:r>
                        <a:rPr lang="en-US" sz="1600" dirty="0"/>
                        <a:t>Audio Feedback</a:t>
                      </a:r>
                    </a:p>
                  </a:txBody>
                  <a:tcPr/>
                </a:tc>
                <a:tc>
                  <a:txBody>
                    <a:bodyPr/>
                    <a:lstStyle/>
                    <a:p>
                      <a:r>
                        <a:rPr lang="en-US" sz="1600" dirty="0"/>
                        <a:t>1.21%</a:t>
                      </a:r>
                    </a:p>
                  </a:txBody>
                  <a:tcPr/>
                </a:tc>
                <a:tc>
                  <a:txBody>
                    <a:bodyPr/>
                    <a:lstStyle/>
                    <a:p>
                      <a:r>
                        <a:rPr lang="en-US" sz="1600" dirty="0"/>
                        <a:t>5</a:t>
                      </a:r>
                    </a:p>
                  </a:txBody>
                  <a:tcPr/>
                </a:tc>
                <a:extLst>
                  <a:ext uri="{0D108BD9-81ED-4DB2-BD59-A6C34878D82A}">
                    <a16:rowId xmlns:a16="http://schemas.microsoft.com/office/drawing/2014/main" val="10009"/>
                  </a:ext>
                </a:extLst>
              </a:tr>
              <a:tr h="370840">
                <a:tc>
                  <a:txBody>
                    <a:bodyPr/>
                    <a:lstStyle/>
                    <a:p>
                      <a:r>
                        <a:rPr lang="en-US" sz="1600" dirty="0"/>
                        <a:t>10</a:t>
                      </a:r>
                    </a:p>
                  </a:txBody>
                  <a:tcPr/>
                </a:tc>
                <a:tc>
                  <a:txBody>
                    <a:bodyPr/>
                    <a:lstStyle/>
                    <a:p>
                      <a:r>
                        <a:rPr lang="en-US" sz="1600" dirty="0"/>
                        <a:t>Other ____</a:t>
                      </a:r>
                    </a:p>
                  </a:txBody>
                  <a:tcPr/>
                </a:tc>
                <a:tc>
                  <a:txBody>
                    <a:bodyPr/>
                    <a:lstStyle/>
                    <a:p>
                      <a:r>
                        <a:rPr lang="en-US" sz="1600" dirty="0"/>
                        <a:t>4.37%</a:t>
                      </a:r>
                    </a:p>
                  </a:txBody>
                  <a:tcPr/>
                </a:tc>
                <a:tc>
                  <a:txBody>
                    <a:bodyPr/>
                    <a:lstStyle/>
                    <a:p>
                      <a:r>
                        <a:rPr lang="en-US" sz="1600" dirty="0"/>
                        <a:t>18</a:t>
                      </a:r>
                    </a:p>
                  </a:txBody>
                  <a:tcPr/>
                </a:tc>
                <a:extLst>
                  <a:ext uri="{0D108BD9-81ED-4DB2-BD59-A6C34878D82A}">
                    <a16:rowId xmlns:a16="http://schemas.microsoft.com/office/drawing/2014/main" val="10010"/>
                  </a:ext>
                </a:extLst>
              </a:tr>
            </a:tbl>
          </a:graphicData>
        </a:graphic>
      </p:graphicFrame>
      <p:graphicFrame>
        <p:nvGraphicFramePr>
          <p:cNvPr id="3" name="Table 2">
            <a:extLst>
              <a:ext uri="{FF2B5EF4-FFF2-40B4-BE49-F238E27FC236}">
                <a16:creationId xmlns:a16="http://schemas.microsoft.com/office/drawing/2014/main" id="{1D2026DB-BC06-4CEF-F7D0-DA1DE81DCBFF}"/>
              </a:ext>
            </a:extLst>
          </p:cNvPr>
          <p:cNvGraphicFramePr>
            <a:graphicFrameLocks noGrp="1"/>
          </p:cNvGraphicFramePr>
          <p:nvPr>
            <p:extLst>
              <p:ext uri="{D42A27DB-BD31-4B8C-83A1-F6EECF244321}">
                <p14:modId xmlns:p14="http://schemas.microsoft.com/office/powerpoint/2010/main" val="2136450751"/>
              </p:ext>
            </p:extLst>
          </p:nvPr>
        </p:nvGraphicFramePr>
        <p:xfrm>
          <a:off x="354000" y="5815628"/>
          <a:ext cx="8349264" cy="74168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a:t>#</a:t>
                      </a:r>
                    </a:p>
                  </a:txBody>
                  <a:tcPr/>
                </a:tc>
                <a:tc>
                  <a:txBody>
                    <a:bodyPr/>
                    <a:lstStyle/>
                    <a:p>
                      <a:r>
                        <a:rPr lang="en-US" sz="1600" dirty="0"/>
                        <a:t>Answer</a:t>
                      </a:r>
                    </a:p>
                  </a:txBody>
                  <a:tcPr/>
                </a:tc>
                <a:tc>
                  <a:txBody>
                    <a:bodyPr/>
                    <a:lstStyle/>
                    <a:p>
                      <a:r>
                        <a:rPr lang="en-US" sz="1600" dirty="0"/>
                        <a:t>%</a:t>
                      </a:r>
                    </a:p>
                  </a:txBody>
                  <a:tcPr/>
                </a:tc>
                <a:tc>
                  <a:txBody>
                    <a:bodyPr/>
                    <a:lstStyle/>
                    <a:p>
                      <a:r>
                        <a:rPr lang="en-US" sz="1600" dirty="0"/>
                        <a:t>Count</a:t>
                      </a:r>
                    </a:p>
                  </a:txBody>
                  <a:tcPr/>
                </a:tc>
                <a:extLst>
                  <a:ext uri="{0D108BD9-81ED-4DB2-BD59-A6C34878D82A}">
                    <a16:rowId xmlns:a16="http://schemas.microsoft.com/office/drawing/2014/main" val="10000"/>
                  </a:ext>
                </a:extLst>
              </a:tr>
              <a:tr h="370840">
                <a:tc>
                  <a:txBody>
                    <a:bodyPr/>
                    <a:lstStyle/>
                    <a:p>
                      <a:endParaRPr lang="en-US" sz="1600" dirty="0"/>
                    </a:p>
                  </a:txBody>
                  <a:tcPr/>
                </a:tc>
                <a:tc>
                  <a:txBody>
                    <a:bodyPr/>
                    <a:lstStyle/>
                    <a:p>
                      <a:r>
                        <a:rPr lang="en-US" sz="1600" dirty="0"/>
                        <a:t>Total</a:t>
                      </a:r>
                    </a:p>
                  </a:txBody>
                  <a:tcPr/>
                </a:tc>
                <a:tc>
                  <a:txBody>
                    <a:bodyPr/>
                    <a:lstStyle/>
                    <a:p>
                      <a:r>
                        <a:rPr lang="en-US" sz="1600" dirty="0"/>
                        <a:t>100%</a:t>
                      </a:r>
                    </a:p>
                  </a:txBody>
                  <a:tcPr/>
                </a:tc>
                <a:tc>
                  <a:txBody>
                    <a:bodyPr/>
                    <a:lstStyle/>
                    <a:p>
                      <a:r>
                        <a:rPr lang="en-US" sz="1600" dirty="0"/>
                        <a:t>412</a:t>
                      </a:r>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a:t>Q4 - Instructor presence is a major factor impacting student success in online classes. Which of the following helped you maintain your instructor presence and feel connected with your students? (check all that apply)</a:t>
            </a:r>
          </a:p>
        </p:txBody>
      </p:sp>
      <p:sp>
        <p:nvSpPr>
          <p:cNvPr id="3" name="Object 2"/>
          <p:cNvSpPr txBox="1"/>
          <p:nvPr/>
        </p:nvSpPr>
        <p:spPr>
          <a:xfrm>
            <a:off x="270000" y="800000"/>
            <a:ext cx="8229600" cy="369332"/>
          </a:xfrm>
          <a:prstGeom prst="rect">
            <a:avLst/>
          </a:prstGeom>
          <a:noFill/>
        </p:spPr>
        <p:txBody>
          <a:bodyPr wrap="square" rtlCol="0"/>
          <a:lstStyle/>
          <a:p>
            <a:r>
              <a:rPr lang="en-US" sz="1600" dirty="0"/>
              <a:t>Q3_10_TEXT - Other ____</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445008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a:t>Other ____ - Text</a:t>
                      </a:r>
                    </a:p>
                  </a:txBody>
                  <a:tcPr/>
                </a:tc>
                <a:extLst>
                  <a:ext uri="{0D108BD9-81ED-4DB2-BD59-A6C34878D82A}">
                    <a16:rowId xmlns:a16="http://schemas.microsoft.com/office/drawing/2014/main" val="10000"/>
                  </a:ext>
                </a:extLst>
              </a:tr>
              <a:tr h="370840">
                <a:tc>
                  <a:txBody>
                    <a:bodyPr/>
                    <a:lstStyle/>
                    <a:p>
                      <a:r>
                        <a:rPr lang="en-US" sz="1600" dirty="0"/>
                        <a:t>texts</a:t>
                      </a:r>
                    </a:p>
                  </a:txBody>
                  <a:tcPr/>
                </a:tc>
                <a:extLst>
                  <a:ext uri="{0D108BD9-81ED-4DB2-BD59-A6C34878D82A}">
                    <a16:rowId xmlns:a16="http://schemas.microsoft.com/office/drawing/2014/main" val="10001"/>
                  </a:ext>
                </a:extLst>
              </a:tr>
              <a:tr h="370840">
                <a:tc>
                  <a:txBody>
                    <a:bodyPr/>
                    <a:lstStyle/>
                    <a:p>
                      <a:r>
                        <a:rPr lang="en-US" sz="1600" dirty="0"/>
                        <a:t>Texts</a:t>
                      </a:r>
                    </a:p>
                  </a:txBody>
                  <a:tcPr/>
                </a:tc>
                <a:extLst>
                  <a:ext uri="{0D108BD9-81ED-4DB2-BD59-A6C34878D82A}">
                    <a16:rowId xmlns:a16="http://schemas.microsoft.com/office/drawing/2014/main" val="10002"/>
                  </a:ext>
                </a:extLst>
              </a:tr>
              <a:tr h="370840">
                <a:tc>
                  <a:txBody>
                    <a:bodyPr/>
                    <a:lstStyle/>
                    <a:p>
                      <a:r>
                        <a:rPr lang="en-US" sz="1600" dirty="0"/>
                        <a:t>Original Lectures supplementing the Texts - plus encouraging optional papers &amp; comments</a:t>
                      </a:r>
                    </a:p>
                  </a:txBody>
                  <a:tcPr/>
                </a:tc>
                <a:extLst>
                  <a:ext uri="{0D108BD9-81ED-4DB2-BD59-A6C34878D82A}">
                    <a16:rowId xmlns:a16="http://schemas.microsoft.com/office/drawing/2014/main" val="10003"/>
                  </a:ext>
                </a:extLst>
              </a:tr>
              <a:tr h="370840">
                <a:tc>
                  <a:txBody>
                    <a:bodyPr/>
                    <a:lstStyle/>
                    <a:p>
                      <a:r>
                        <a:rPr lang="en-US" sz="1600" dirty="0"/>
                        <a:t>Slack text messaging app</a:t>
                      </a:r>
                    </a:p>
                  </a:txBody>
                  <a:tcPr/>
                </a:tc>
                <a:extLst>
                  <a:ext uri="{0D108BD9-81ED-4DB2-BD59-A6C34878D82A}">
                    <a16:rowId xmlns:a16="http://schemas.microsoft.com/office/drawing/2014/main" val="10004"/>
                  </a:ext>
                </a:extLst>
              </a:tr>
              <a:tr h="370840">
                <a:tc>
                  <a:txBody>
                    <a:bodyPr/>
                    <a:lstStyle/>
                    <a:p>
                      <a:r>
                        <a:rPr lang="en-US" sz="1600" dirty="0"/>
                        <a:t>Text messages via Remind</a:t>
                      </a:r>
                    </a:p>
                  </a:txBody>
                  <a:tcPr/>
                </a:tc>
                <a:extLst>
                  <a:ext uri="{0D108BD9-81ED-4DB2-BD59-A6C34878D82A}">
                    <a16:rowId xmlns:a16="http://schemas.microsoft.com/office/drawing/2014/main" val="10005"/>
                  </a:ext>
                </a:extLst>
              </a:tr>
              <a:tr h="370840">
                <a:tc>
                  <a:txBody>
                    <a:bodyPr/>
                    <a:lstStyle/>
                    <a:p>
                      <a:r>
                        <a:rPr lang="en-US" sz="1600" dirty="0"/>
                        <a:t>video feedback</a:t>
                      </a:r>
                    </a:p>
                  </a:txBody>
                  <a:tcPr/>
                </a:tc>
                <a:extLst>
                  <a:ext uri="{0D108BD9-81ED-4DB2-BD59-A6C34878D82A}">
                    <a16:rowId xmlns:a16="http://schemas.microsoft.com/office/drawing/2014/main" val="10006"/>
                  </a:ext>
                </a:extLst>
              </a:tr>
              <a:tr h="370840">
                <a:tc>
                  <a:txBody>
                    <a:bodyPr/>
                    <a:lstStyle/>
                    <a:p>
                      <a:r>
                        <a:rPr lang="en-US" sz="1600" dirty="0"/>
                        <a:t>Live Zoom lectures</a:t>
                      </a:r>
                    </a:p>
                  </a:txBody>
                  <a:tcPr/>
                </a:tc>
                <a:extLst>
                  <a:ext uri="{0D108BD9-81ED-4DB2-BD59-A6C34878D82A}">
                    <a16:rowId xmlns:a16="http://schemas.microsoft.com/office/drawing/2014/main" val="10007"/>
                  </a:ext>
                </a:extLst>
              </a:tr>
              <a:tr h="370840">
                <a:tc>
                  <a:txBody>
                    <a:bodyPr/>
                    <a:lstStyle/>
                    <a:p>
                      <a:r>
                        <a:rPr lang="en-US" sz="1600" dirty="0"/>
                        <a:t>texting</a:t>
                      </a:r>
                    </a:p>
                  </a:txBody>
                  <a:tcPr/>
                </a:tc>
                <a:extLst>
                  <a:ext uri="{0D108BD9-81ED-4DB2-BD59-A6C34878D82A}">
                    <a16:rowId xmlns:a16="http://schemas.microsoft.com/office/drawing/2014/main" val="10008"/>
                  </a:ext>
                </a:extLst>
              </a:tr>
              <a:tr h="370840">
                <a:tc>
                  <a:txBody>
                    <a:bodyPr/>
                    <a:lstStyle/>
                    <a:p>
                      <a:r>
                        <a:rPr lang="en-US" sz="1600" dirty="0"/>
                        <a:t>in-person meetings</a:t>
                      </a:r>
                    </a:p>
                  </a:txBody>
                  <a:tcPr/>
                </a:tc>
                <a:extLst>
                  <a:ext uri="{0D108BD9-81ED-4DB2-BD59-A6C34878D82A}">
                    <a16:rowId xmlns:a16="http://schemas.microsoft.com/office/drawing/2014/main" val="10009"/>
                  </a:ext>
                </a:extLst>
              </a:tr>
              <a:tr h="370840">
                <a:tc>
                  <a:txBody>
                    <a:bodyPr/>
                    <a:lstStyle/>
                    <a:p>
                      <a:r>
                        <a:rPr lang="en-US" sz="1600" dirty="0"/>
                        <a:t>Weekly in person field trips</a:t>
                      </a:r>
                    </a:p>
                  </a:txBody>
                  <a:tcPr/>
                </a:tc>
                <a:extLst>
                  <a:ext uri="{0D108BD9-81ED-4DB2-BD59-A6C34878D82A}">
                    <a16:rowId xmlns:a16="http://schemas.microsoft.com/office/drawing/2014/main" val="10010"/>
                  </a:ext>
                </a:extLst>
              </a:tr>
              <a:tr h="370840">
                <a:tc>
                  <a:txBody>
                    <a:bodyPr/>
                    <a:lstStyle/>
                    <a:p>
                      <a:r>
                        <a:rPr lang="en-US" sz="1600" dirty="0"/>
                        <a:t>Offered a variety of drop in office hours</a:t>
                      </a:r>
                    </a:p>
                  </a:txBody>
                  <a:tcPr/>
                </a:tc>
                <a:extLst>
                  <a:ext uri="{0D108BD9-81ED-4DB2-BD59-A6C34878D82A}">
                    <a16:rowId xmlns:a16="http://schemas.microsoft.com/office/drawing/2014/main" val="10011"/>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a:t>Q4 - Instructor presence is a major factor impacting student success in online classes. Which of the following helped you maintain your instructor presence and feel connected with your students? (check all that apply)</a:t>
            </a:r>
          </a:p>
        </p:txBody>
      </p:sp>
      <p:sp>
        <p:nvSpPr>
          <p:cNvPr id="3" name="Object 2"/>
          <p:cNvSpPr txBox="1"/>
          <p:nvPr/>
        </p:nvSpPr>
        <p:spPr>
          <a:xfrm>
            <a:off x="270000" y="800000"/>
            <a:ext cx="8229600" cy="369332"/>
          </a:xfrm>
          <a:prstGeom prst="rect">
            <a:avLst/>
          </a:prstGeom>
          <a:noFill/>
        </p:spPr>
        <p:txBody>
          <a:bodyPr wrap="square" rtlCol="0"/>
          <a:lstStyle/>
          <a:p>
            <a:r>
              <a:rPr lang="en-US" sz="1600" dirty="0"/>
              <a:t>Q3_10_TEXT - Other ____</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222504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a:t>Other ____ - Text</a:t>
                      </a:r>
                    </a:p>
                  </a:txBody>
                  <a:tcPr/>
                </a:tc>
                <a:extLst>
                  <a:ext uri="{0D108BD9-81ED-4DB2-BD59-A6C34878D82A}">
                    <a16:rowId xmlns:a16="http://schemas.microsoft.com/office/drawing/2014/main" val="10000"/>
                  </a:ext>
                </a:extLst>
              </a:tr>
              <a:tr h="370840">
                <a:tc>
                  <a:txBody>
                    <a:bodyPr/>
                    <a:lstStyle/>
                    <a:p>
                      <a:r>
                        <a:rPr lang="en-US" sz="1600" dirty="0"/>
                        <a:t>Class WhatsApp group chat</a:t>
                      </a:r>
                    </a:p>
                  </a:txBody>
                  <a:tcPr/>
                </a:tc>
                <a:extLst>
                  <a:ext uri="{0D108BD9-81ED-4DB2-BD59-A6C34878D82A}">
                    <a16:rowId xmlns:a16="http://schemas.microsoft.com/office/drawing/2014/main" val="10001"/>
                  </a:ext>
                </a:extLst>
              </a:tr>
              <a:tr h="370840">
                <a:tc>
                  <a:txBody>
                    <a:bodyPr/>
                    <a:lstStyle/>
                    <a:p>
                      <a:r>
                        <a:rPr lang="en-US" sz="1600" dirty="0"/>
                        <a:t>Texts when necessary</a:t>
                      </a:r>
                    </a:p>
                  </a:txBody>
                  <a:tcPr/>
                </a:tc>
                <a:extLst>
                  <a:ext uri="{0D108BD9-81ED-4DB2-BD59-A6C34878D82A}">
                    <a16:rowId xmlns:a16="http://schemas.microsoft.com/office/drawing/2014/main" val="10002"/>
                  </a:ext>
                </a:extLst>
              </a:tr>
              <a:tr h="370840">
                <a:tc>
                  <a:txBody>
                    <a:bodyPr/>
                    <a:lstStyle/>
                    <a:p>
                      <a:r>
                        <a:rPr lang="en-US" sz="1600" dirty="0"/>
                        <a:t>Group text messages...</a:t>
                      </a:r>
                    </a:p>
                  </a:txBody>
                  <a:tcPr/>
                </a:tc>
                <a:extLst>
                  <a:ext uri="{0D108BD9-81ED-4DB2-BD59-A6C34878D82A}">
                    <a16:rowId xmlns:a16="http://schemas.microsoft.com/office/drawing/2014/main" val="10003"/>
                  </a:ext>
                </a:extLst>
              </a:tr>
              <a:tr h="370840">
                <a:tc>
                  <a:txBody>
                    <a:bodyPr/>
                    <a:lstStyle/>
                    <a:p>
                      <a:r>
                        <a:rPr lang="en-US" sz="1600" dirty="0"/>
                        <a:t>monthly journal entries by students and remind.</a:t>
                      </a:r>
                    </a:p>
                  </a:txBody>
                  <a:tcPr/>
                </a:tc>
                <a:extLst>
                  <a:ext uri="{0D108BD9-81ED-4DB2-BD59-A6C34878D82A}">
                    <a16:rowId xmlns:a16="http://schemas.microsoft.com/office/drawing/2014/main" val="10004"/>
                  </a:ext>
                </a:extLst>
              </a:tr>
              <a:tr h="370840">
                <a:tc>
                  <a:txBody>
                    <a:bodyPr/>
                    <a:lstStyle/>
                    <a:p>
                      <a:r>
                        <a:rPr lang="en-US" sz="1600" dirty="0"/>
                        <a:t>Discord, other venues to keep in touch with students</a:t>
                      </a:r>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a:t>Q5 - How frequently did you conduct required synchronous sessions during this semester?</a:t>
            </a:r>
          </a:p>
        </p:txBody>
      </p:sp>
      <p:pic>
        <p:nvPicPr>
          <p:cNvPr id="3" name="Object 2"/>
          <p:cNvPicPr>
            <a:picLocks noChangeAspect="1"/>
          </p:cNvPicPr>
          <p:nvPr/>
        </p:nvPicPr>
        <p:blipFill>
          <a:blip r:embed="rId2" cstate="print"/>
          <a:stretch>
            <a:fillRect/>
          </a:stretch>
        </p:blipFill>
        <p:spPr>
          <a:xfrm>
            <a:off x="-1" y="830668"/>
            <a:ext cx="6526627" cy="3916430"/>
          </a:xfrm>
          <a:prstGeom prst="rect">
            <a:avLst/>
          </a:prstGeom>
        </p:spPr>
      </p:pic>
      <p:graphicFrame>
        <p:nvGraphicFramePr>
          <p:cNvPr id="5" name="Chart 4">
            <a:extLst>
              <a:ext uri="{FF2B5EF4-FFF2-40B4-BE49-F238E27FC236}">
                <a16:creationId xmlns:a16="http://schemas.microsoft.com/office/drawing/2014/main" id="{012EAC7B-FE76-EA5F-CA6E-58E17EFEB8EF}"/>
              </a:ext>
            </a:extLst>
          </p:cNvPr>
          <p:cNvGraphicFramePr>
            <a:graphicFrameLocks/>
          </p:cNvGraphicFramePr>
          <p:nvPr>
            <p:extLst>
              <p:ext uri="{D42A27DB-BD31-4B8C-83A1-F6EECF244321}">
                <p14:modId xmlns:p14="http://schemas.microsoft.com/office/powerpoint/2010/main" val="284366725"/>
              </p:ext>
            </p:extLst>
          </p:nvPr>
        </p:nvGraphicFramePr>
        <p:xfrm>
          <a:off x="4314800" y="4114800"/>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a:t>Q5 - How frequently did you conduct required synchronous sessions during this semester?</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296672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a:t>#</a:t>
                      </a:r>
                    </a:p>
                  </a:txBody>
                  <a:tcPr/>
                </a:tc>
                <a:tc>
                  <a:txBody>
                    <a:bodyPr/>
                    <a:lstStyle/>
                    <a:p>
                      <a:r>
                        <a:rPr lang="en-US" sz="1600" dirty="0"/>
                        <a:t>Answer</a:t>
                      </a:r>
                    </a:p>
                  </a:txBody>
                  <a:tcPr/>
                </a:tc>
                <a:tc>
                  <a:txBody>
                    <a:bodyPr/>
                    <a:lstStyle/>
                    <a:p>
                      <a:r>
                        <a:rPr lang="en-US" sz="1600" dirty="0"/>
                        <a:t>%</a:t>
                      </a:r>
                    </a:p>
                  </a:txBody>
                  <a:tcPr/>
                </a:tc>
                <a:tc>
                  <a:txBody>
                    <a:bodyPr/>
                    <a:lstStyle/>
                    <a:p>
                      <a:r>
                        <a:rPr lang="en-US" sz="1600" dirty="0"/>
                        <a:t>Count</a:t>
                      </a:r>
                    </a:p>
                  </a:txBody>
                  <a:tcPr/>
                </a:tc>
                <a:extLst>
                  <a:ext uri="{0D108BD9-81ED-4DB2-BD59-A6C34878D82A}">
                    <a16:rowId xmlns:a16="http://schemas.microsoft.com/office/drawing/2014/main" val="10000"/>
                  </a:ext>
                </a:extLst>
              </a:tr>
              <a:tr h="370840">
                <a:tc>
                  <a:txBody>
                    <a:bodyPr/>
                    <a:lstStyle/>
                    <a:p>
                      <a:r>
                        <a:rPr lang="en-US" sz="1600" dirty="0"/>
                        <a:t>1</a:t>
                      </a:r>
                    </a:p>
                  </a:txBody>
                  <a:tcPr/>
                </a:tc>
                <a:tc>
                  <a:txBody>
                    <a:bodyPr/>
                    <a:lstStyle/>
                    <a:p>
                      <a:r>
                        <a:rPr lang="en-US" sz="1600" dirty="0"/>
                        <a:t>As frequently as in-person class schedule</a:t>
                      </a:r>
                    </a:p>
                  </a:txBody>
                  <a:tcPr/>
                </a:tc>
                <a:tc>
                  <a:txBody>
                    <a:bodyPr/>
                    <a:lstStyle/>
                    <a:p>
                      <a:r>
                        <a:rPr lang="en-US" sz="1600" dirty="0"/>
                        <a:t>50.00%</a:t>
                      </a:r>
                    </a:p>
                  </a:txBody>
                  <a:tcPr/>
                </a:tc>
                <a:tc>
                  <a:txBody>
                    <a:bodyPr/>
                    <a:lstStyle/>
                    <a:p>
                      <a:r>
                        <a:rPr lang="en-US" sz="1600" dirty="0"/>
                        <a:t>28</a:t>
                      </a:r>
                    </a:p>
                  </a:txBody>
                  <a:tcPr/>
                </a:tc>
                <a:extLst>
                  <a:ext uri="{0D108BD9-81ED-4DB2-BD59-A6C34878D82A}">
                    <a16:rowId xmlns:a16="http://schemas.microsoft.com/office/drawing/2014/main" val="10001"/>
                  </a:ext>
                </a:extLst>
              </a:tr>
              <a:tr h="370840">
                <a:tc>
                  <a:txBody>
                    <a:bodyPr/>
                    <a:lstStyle/>
                    <a:p>
                      <a:r>
                        <a:rPr lang="en-US" sz="1600" dirty="0"/>
                        <a:t>2</a:t>
                      </a:r>
                    </a:p>
                  </a:txBody>
                  <a:tcPr/>
                </a:tc>
                <a:tc>
                  <a:txBody>
                    <a:bodyPr/>
                    <a:lstStyle/>
                    <a:p>
                      <a:r>
                        <a:rPr lang="en-US" sz="1600" dirty="0"/>
                        <a:t>Less frequently than in-person class schedule</a:t>
                      </a:r>
                    </a:p>
                  </a:txBody>
                  <a:tcPr/>
                </a:tc>
                <a:tc>
                  <a:txBody>
                    <a:bodyPr/>
                    <a:lstStyle/>
                    <a:p>
                      <a:r>
                        <a:rPr lang="en-US" sz="1600" dirty="0"/>
                        <a:t>21.43%</a:t>
                      </a:r>
                    </a:p>
                  </a:txBody>
                  <a:tcPr/>
                </a:tc>
                <a:tc>
                  <a:txBody>
                    <a:bodyPr/>
                    <a:lstStyle/>
                    <a:p>
                      <a:r>
                        <a:rPr lang="en-US" sz="1600" dirty="0"/>
                        <a:t>12</a:t>
                      </a:r>
                    </a:p>
                  </a:txBody>
                  <a:tcPr/>
                </a:tc>
                <a:extLst>
                  <a:ext uri="{0D108BD9-81ED-4DB2-BD59-A6C34878D82A}">
                    <a16:rowId xmlns:a16="http://schemas.microsoft.com/office/drawing/2014/main" val="10002"/>
                  </a:ext>
                </a:extLst>
              </a:tr>
              <a:tr h="370840">
                <a:tc>
                  <a:txBody>
                    <a:bodyPr/>
                    <a:lstStyle/>
                    <a:p>
                      <a:r>
                        <a:rPr lang="en-US" sz="1600" dirty="0"/>
                        <a:t>3</a:t>
                      </a:r>
                    </a:p>
                  </a:txBody>
                  <a:tcPr/>
                </a:tc>
                <a:tc>
                  <a:txBody>
                    <a:bodyPr/>
                    <a:lstStyle/>
                    <a:p>
                      <a:r>
                        <a:rPr lang="en-US" sz="1600" dirty="0"/>
                        <a:t>No required synchronous sessions (optional maybe)</a:t>
                      </a:r>
                    </a:p>
                  </a:txBody>
                  <a:tcPr/>
                </a:tc>
                <a:tc>
                  <a:txBody>
                    <a:bodyPr/>
                    <a:lstStyle/>
                    <a:p>
                      <a:r>
                        <a:rPr lang="en-US" sz="1600" dirty="0"/>
                        <a:t>28.57%</a:t>
                      </a:r>
                    </a:p>
                  </a:txBody>
                  <a:tcPr/>
                </a:tc>
                <a:tc>
                  <a:txBody>
                    <a:bodyPr/>
                    <a:lstStyle/>
                    <a:p>
                      <a:r>
                        <a:rPr lang="en-US" sz="1600" dirty="0"/>
                        <a:t>16</a:t>
                      </a:r>
                    </a:p>
                  </a:txBody>
                  <a:tcPr/>
                </a:tc>
                <a:extLst>
                  <a:ext uri="{0D108BD9-81ED-4DB2-BD59-A6C34878D82A}">
                    <a16:rowId xmlns:a16="http://schemas.microsoft.com/office/drawing/2014/main" val="10003"/>
                  </a:ext>
                </a:extLst>
              </a:tr>
              <a:tr h="370840">
                <a:tc>
                  <a:txBody>
                    <a:bodyPr/>
                    <a:lstStyle/>
                    <a:p>
                      <a:endParaRPr lang="en-US" sz="1600" dirty="0"/>
                    </a:p>
                  </a:txBody>
                  <a:tcPr/>
                </a:tc>
                <a:tc>
                  <a:txBody>
                    <a:bodyPr/>
                    <a:lstStyle/>
                    <a:p>
                      <a:r>
                        <a:rPr lang="en-US" sz="1600" dirty="0"/>
                        <a:t>Total</a:t>
                      </a:r>
                    </a:p>
                  </a:txBody>
                  <a:tcPr/>
                </a:tc>
                <a:tc>
                  <a:txBody>
                    <a:bodyPr/>
                    <a:lstStyle/>
                    <a:p>
                      <a:r>
                        <a:rPr lang="en-US" sz="1600" dirty="0"/>
                        <a:t>100%</a:t>
                      </a:r>
                    </a:p>
                  </a:txBody>
                  <a:tcPr/>
                </a:tc>
                <a:tc>
                  <a:txBody>
                    <a:bodyPr/>
                    <a:lstStyle/>
                    <a:p>
                      <a:r>
                        <a:rPr lang="en-US" sz="1600" dirty="0"/>
                        <a:t>56</a:t>
                      </a: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a:t>Q6 - What type of teaching modalities would best promote your course outcomes?</a:t>
            </a:r>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a:t>Q6 - What type of teaching modalities would best promote your course outcomes?</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10920272" cy="2108200"/>
        </p:xfrm>
        <a:graphic>
          <a:graphicData uri="http://schemas.openxmlformats.org/drawingml/2006/table">
            <a:tbl>
              <a:tblPr firstRow="1" bandRow="1">
                <a:tableStyleId>{69012ECD-51FC-41F1-AA8D-1B2483CD663E}</a:tableStyleId>
              </a:tblPr>
              <a:tblGrid>
                <a:gridCol w="992752">
                  <a:extLst>
                    <a:ext uri="{9D8B030D-6E8A-4147-A177-3AD203B41FA5}">
                      <a16:colId xmlns:a16="http://schemas.microsoft.com/office/drawing/2014/main" val="20000"/>
                    </a:ext>
                  </a:extLst>
                </a:gridCol>
                <a:gridCol w="992752">
                  <a:extLst>
                    <a:ext uri="{9D8B030D-6E8A-4147-A177-3AD203B41FA5}">
                      <a16:colId xmlns:a16="http://schemas.microsoft.com/office/drawing/2014/main" val="20001"/>
                    </a:ext>
                  </a:extLst>
                </a:gridCol>
                <a:gridCol w="992752">
                  <a:extLst>
                    <a:ext uri="{9D8B030D-6E8A-4147-A177-3AD203B41FA5}">
                      <a16:colId xmlns:a16="http://schemas.microsoft.com/office/drawing/2014/main" val="20002"/>
                    </a:ext>
                  </a:extLst>
                </a:gridCol>
                <a:gridCol w="992752">
                  <a:extLst>
                    <a:ext uri="{9D8B030D-6E8A-4147-A177-3AD203B41FA5}">
                      <a16:colId xmlns:a16="http://schemas.microsoft.com/office/drawing/2014/main" val="20003"/>
                    </a:ext>
                  </a:extLst>
                </a:gridCol>
                <a:gridCol w="992752">
                  <a:extLst>
                    <a:ext uri="{9D8B030D-6E8A-4147-A177-3AD203B41FA5}">
                      <a16:colId xmlns:a16="http://schemas.microsoft.com/office/drawing/2014/main" val="20004"/>
                    </a:ext>
                  </a:extLst>
                </a:gridCol>
                <a:gridCol w="992752">
                  <a:extLst>
                    <a:ext uri="{9D8B030D-6E8A-4147-A177-3AD203B41FA5}">
                      <a16:colId xmlns:a16="http://schemas.microsoft.com/office/drawing/2014/main" val="20005"/>
                    </a:ext>
                  </a:extLst>
                </a:gridCol>
                <a:gridCol w="992752">
                  <a:extLst>
                    <a:ext uri="{9D8B030D-6E8A-4147-A177-3AD203B41FA5}">
                      <a16:colId xmlns:a16="http://schemas.microsoft.com/office/drawing/2014/main" val="20006"/>
                    </a:ext>
                  </a:extLst>
                </a:gridCol>
                <a:gridCol w="992752">
                  <a:extLst>
                    <a:ext uri="{9D8B030D-6E8A-4147-A177-3AD203B41FA5}">
                      <a16:colId xmlns:a16="http://schemas.microsoft.com/office/drawing/2014/main" val="20007"/>
                    </a:ext>
                  </a:extLst>
                </a:gridCol>
                <a:gridCol w="992752">
                  <a:extLst>
                    <a:ext uri="{9D8B030D-6E8A-4147-A177-3AD203B41FA5}">
                      <a16:colId xmlns:a16="http://schemas.microsoft.com/office/drawing/2014/main" val="20008"/>
                    </a:ext>
                  </a:extLst>
                </a:gridCol>
                <a:gridCol w="992752">
                  <a:extLst>
                    <a:ext uri="{9D8B030D-6E8A-4147-A177-3AD203B41FA5}">
                      <a16:colId xmlns:a16="http://schemas.microsoft.com/office/drawing/2014/main" val="20009"/>
                    </a:ext>
                  </a:extLst>
                </a:gridCol>
                <a:gridCol w="992752">
                  <a:extLst>
                    <a:ext uri="{9D8B030D-6E8A-4147-A177-3AD203B41FA5}">
                      <a16:colId xmlns:a16="http://schemas.microsoft.com/office/drawing/2014/main" val="20010"/>
                    </a:ext>
                  </a:extLst>
                </a:gridCol>
              </a:tblGrid>
              <a:tr h="370840">
                <a:tc>
                  <a:txBody>
                    <a:bodyPr/>
                    <a:lstStyle/>
                    <a:p>
                      <a:r>
                        <a:rPr lang="en-US" sz="1600" dirty="0"/>
                        <a:t>#</a:t>
                      </a:r>
                    </a:p>
                  </a:txBody>
                  <a:tcPr/>
                </a:tc>
                <a:tc>
                  <a:txBody>
                    <a:bodyPr/>
                    <a:lstStyle/>
                    <a:p>
                      <a:r>
                        <a:rPr lang="en-US" sz="1600" dirty="0"/>
                        <a:t>Question</a:t>
                      </a:r>
                    </a:p>
                  </a:txBody>
                  <a:tcPr/>
                </a:tc>
                <a:tc>
                  <a:txBody>
                    <a:bodyPr/>
                    <a:lstStyle/>
                    <a:p>
                      <a:r>
                        <a:rPr lang="en-US" sz="1600" dirty="0"/>
                        <a:t>Very Likely</a:t>
                      </a:r>
                    </a:p>
                  </a:txBody>
                  <a:tcPr/>
                </a:tc>
                <a:tc>
                  <a:txBody>
                    <a:bodyPr/>
                    <a:lstStyle/>
                    <a:p>
                      <a:endParaRPr lang="en-US" sz="1600" dirty="0"/>
                    </a:p>
                  </a:txBody>
                  <a:tcPr/>
                </a:tc>
                <a:tc>
                  <a:txBody>
                    <a:bodyPr/>
                    <a:lstStyle/>
                    <a:p>
                      <a:r>
                        <a:rPr lang="en-US" sz="1600" dirty="0"/>
                        <a:t>Likely</a:t>
                      </a:r>
                    </a:p>
                  </a:txBody>
                  <a:tcPr/>
                </a:tc>
                <a:tc>
                  <a:txBody>
                    <a:bodyPr/>
                    <a:lstStyle/>
                    <a:p>
                      <a:endParaRPr lang="en-US" sz="1600" dirty="0"/>
                    </a:p>
                  </a:txBody>
                  <a:tcPr/>
                </a:tc>
                <a:tc>
                  <a:txBody>
                    <a:bodyPr/>
                    <a:lstStyle/>
                    <a:p>
                      <a:r>
                        <a:rPr lang="en-US" sz="1600" dirty="0"/>
                        <a:t>Unlikely</a:t>
                      </a:r>
                    </a:p>
                  </a:txBody>
                  <a:tcPr/>
                </a:tc>
                <a:tc>
                  <a:txBody>
                    <a:bodyPr/>
                    <a:lstStyle/>
                    <a:p>
                      <a:endParaRPr lang="en-US" sz="1600" dirty="0"/>
                    </a:p>
                  </a:txBody>
                  <a:tcPr/>
                </a:tc>
                <a:tc>
                  <a:txBody>
                    <a:bodyPr/>
                    <a:lstStyle/>
                    <a:p>
                      <a:r>
                        <a:rPr lang="en-US" sz="1600" dirty="0"/>
                        <a:t>Very Unlikely</a:t>
                      </a:r>
                    </a:p>
                  </a:txBody>
                  <a:tcPr/>
                </a:tc>
                <a:tc>
                  <a:txBody>
                    <a:bodyPr/>
                    <a:lstStyle/>
                    <a:p>
                      <a:endParaRPr lang="en-US" sz="1600" dirty="0"/>
                    </a:p>
                  </a:txBody>
                  <a:tcPr/>
                </a:tc>
                <a:tc>
                  <a:txBody>
                    <a:bodyPr/>
                    <a:lstStyle/>
                    <a:p>
                      <a:r>
                        <a:rPr lang="en-US" sz="1600" dirty="0"/>
                        <a:t>Total</a:t>
                      </a:r>
                    </a:p>
                  </a:txBody>
                  <a:tcPr/>
                </a:tc>
                <a:extLst>
                  <a:ext uri="{0D108BD9-81ED-4DB2-BD59-A6C34878D82A}">
                    <a16:rowId xmlns:a16="http://schemas.microsoft.com/office/drawing/2014/main" val="10000"/>
                  </a:ext>
                </a:extLst>
              </a:tr>
              <a:tr h="370840">
                <a:tc>
                  <a:txBody>
                    <a:bodyPr/>
                    <a:lstStyle/>
                    <a:p>
                      <a:r>
                        <a:rPr lang="en-US" sz="1600" dirty="0"/>
                        <a:t>1</a:t>
                      </a:r>
                    </a:p>
                  </a:txBody>
                  <a:tcPr/>
                </a:tc>
                <a:tc>
                  <a:txBody>
                    <a:bodyPr/>
                    <a:lstStyle/>
                    <a:p>
                      <a:r>
                        <a:rPr lang="en-US" sz="1600" dirty="0"/>
                        <a:t>Online course</a:t>
                      </a:r>
                    </a:p>
                  </a:txBody>
                  <a:tcPr/>
                </a:tc>
                <a:tc>
                  <a:txBody>
                    <a:bodyPr/>
                    <a:lstStyle/>
                    <a:p>
                      <a:r>
                        <a:rPr lang="en-US" sz="1600" dirty="0"/>
                        <a:t>46.67%</a:t>
                      </a:r>
                    </a:p>
                  </a:txBody>
                  <a:tcPr/>
                </a:tc>
                <a:tc>
                  <a:txBody>
                    <a:bodyPr/>
                    <a:lstStyle/>
                    <a:p>
                      <a:r>
                        <a:rPr lang="en-US" sz="1600" dirty="0"/>
                        <a:t>35</a:t>
                      </a:r>
                    </a:p>
                  </a:txBody>
                  <a:tcPr/>
                </a:tc>
                <a:tc>
                  <a:txBody>
                    <a:bodyPr/>
                    <a:lstStyle/>
                    <a:p>
                      <a:r>
                        <a:rPr lang="en-US" sz="1600" dirty="0"/>
                        <a:t>32.00%</a:t>
                      </a:r>
                    </a:p>
                  </a:txBody>
                  <a:tcPr/>
                </a:tc>
                <a:tc>
                  <a:txBody>
                    <a:bodyPr/>
                    <a:lstStyle/>
                    <a:p>
                      <a:r>
                        <a:rPr lang="en-US" sz="1600" dirty="0"/>
                        <a:t>24</a:t>
                      </a:r>
                    </a:p>
                  </a:txBody>
                  <a:tcPr/>
                </a:tc>
                <a:tc>
                  <a:txBody>
                    <a:bodyPr/>
                    <a:lstStyle/>
                    <a:p>
                      <a:r>
                        <a:rPr lang="en-US" sz="1600" dirty="0"/>
                        <a:t>12.00%</a:t>
                      </a:r>
                    </a:p>
                  </a:txBody>
                  <a:tcPr/>
                </a:tc>
                <a:tc>
                  <a:txBody>
                    <a:bodyPr/>
                    <a:lstStyle/>
                    <a:p>
                      <a:r>
                        <a:rPr lang="en-US" sz="1600" dirty="0"/>
                        <a:t>9</a:t>
                      </a:r>
                    </a:p>
                  </a:txBody>
                  <a:tcPr/>
                </a:tc>
                <a:tc>
                  <a:txBody>
                    <a:bodyPr/>
                    <a:lstStyle/>
                    <a:p>
                      <a:r>
                        <a:rPr lang="en-US" sz="1600" dirty="0"/>
                        <a:t>9.33%</a:t>
                      </a:r>
                    </a:p>
                  </a:txBody>
                  <a:tcPr/>
                </a:tc>
                <a:tc>
                  <a:txBody>
                    <a:bodyPr/>
                    <a:lstStyle/>
                    <a:p>
                      <a:r>
                        <a:rPr lang="en-US" sz="1600" dirty="0"/>
                        <a:t>7</a:t>
                      </a:r>
                    </a:p>
                  </a:txBody>
                  <a:tcPr/>
                </a:tc>
                <a:tc>
                  <a:txBody>
                    <a:bodyPr/>
                    <a:lstStyle/>
                    <a:p>
                      <a:r>
                        <a:rPr lang="en-US" sz="1600" dirty="0"/>
                        <a:t>75</a:t>
                      </a:r>
                    </a:p>
                  </a:txBody>
                  <a:tcPr/>
                </a:tc>
                <a:extLst>
                  <a:ext uri="{0D108BD9-81ED-4DB2-BD59-A6C34878D82A}">
                    <a16:rowId xmlns:a16="http://schemas.microsoft.com/office/drawing/2014/main" val="10001"/>
                  </a:ext>
                </a:extLst>
              </a:tr>
              <a:tr h="370840">
                <a:tc>
                  <a:txBody>
                    <a:bodyPr/>
                    <a:lstStyle/>
                    <a:p>
                      <a:r>
                        <a:rPr lang="en-US" sz="1600" dirty="0"/>
                        <a:t>2</a:t>
                      </a:r>
                    </a:p>
                  </a:txBody>
                  <a:tcPr/>
                </a:tc>
                <a:tc>
                  <a:txBody>
                    <a:bodyPr/>
                    <a:lstStyle/>
                    <a:p>
                      <a:r>
                        <a:rPr lang="en-US" sz="1600" dirty="0"/>
                        <a:t>Hybrid</a:t>
                      </a:r>
                    </a:p>
                  </a:txBody>
                  <a:tcPr/>
                </a:tc>
                <a:tc>
                  <a:txBody>
                    <a:bodyPr/>
                    <a:lstStyle/>
                    <a:p>
                      <a:r>
                        <a:rPr lang="en-US" sz="1600" dirty="0"/>
                        <a:t>45.45%</a:t>
                      </a:r>
                    </a:p>
                  </a:txBody>
                  <a:tcPr/>
                </a:tc>
                <a:tc>
                  <a:txBody>
                    <a:bodyPr/>
                    <a:lstStyle/>
                    <a:p>
                      <a:r>
                        <a:rPr lang="en-US" sz="1600" dirty="0"/>
                        <a:t>35</a:t>
                      </a:r>
                    </a:p>
                  </a:txBody>
                  <a:tcPr/>
                </a:tc>
                <a:tc>
                  <a:txBody>
                    <a:bodyPr/>
                    <a:lstStyle/>
                    <a:p>
                      <a:r>
                        <a:rPr lang="en-US" sz="1600" dirty="0"/>
                        <a:t>36.36%</a:t>
                      </a:r>
                    </a:p>
                  </a:txBody>
                  <a:tcPr/>
                </a:tc>
                <a:tc>
                  <a:txBody>
                    <a:bodyPr/>
                    <a:lstStyle/>
                    <a:p>
                      <a:r>
                        <a:rPr lang="en-US" sz="1600" dirty="0"/>
                        <a:t>28</a:t>
                      </a:r>
                    </a:p>
                  </a:txBody>
                  <a:tcPr/>
                </a:tc>
                <a:tc>
                  <a:txBody>
                    <a:bodyPr/>
                    <a:lstStyle/>
                    <a:p>
                      <a:r>
                        <a:rPr lang="en-US" sz="1600" dirty="0"/>
                        <a:t>11.69%</a:t>
                      </a:r>
                    </a:p>
                  </a:txBody>
                  <a:tcPr/>
                </a:tc>
                <a:tc>
                  <a:txBody>
                    <a:bodyPr/>
                    <a:lstStyle/>
                    <a:p>
                      <a:r>
                        <a:rPr lang="en-US" sz="1600" dirty="0"/>
                        <a:t>9</a:t>
                      </a:r>
                    </a:p>
                  </a:txBody>
                  <a:tcPr/>
                </a:tc>
                <a:tc>
                  <a:txBody>
                    <a:bodyPr/>
                    <a:lstStyle/>
                    <a:p>
                      <a:r>
                        <a:rPr lang="en-US" sz="1600" dirty="0"/>
                        <a:t>6.49%</a:t>
                      </a:r>
                    </a:p>
                  </a:txBody>
                  <a:tcPr/>
                </a:tc>
                <a:tc>
                  <a:txBody>
                    <a:bodyPr/>
                    <a:lstStyle/>
                    <a:p>
                      <a:r>
                        <a:rPr lang="en-US" sz="1600" dirty="0"/>
                        <a:t>5</a:t>
                      </a:r>
                    </a:p>
                  </a:txBody>
                  <a:tcPr/>
                </a:tc>
                <a:tc>
                  <a:txBody>
                    <a:bodyPr/>
                    <a:lstStyle/>
                    <a:p>
                      <a:r>
                        <a:rPr lang="en-US" sz="1600" dirty="0"/>
                        <a:t>77</a:t>
                      </a:r>
                    </a:p>
                  </a:txBody>
                  <a:tcPr/>
                </a:tc>
                <a:extLst>
                  <a:ext uri="{0D108BD9-81ED-4DB2-BD59-A6C34878D82A}">
                    <a16:rowId xmlns:a16="http://schemas.microsoft.com/office/drawing/2014/main" val="10002"/>
                  </a:ext>
                </a:extLst>
              </a:tr>
              <a:tr h="370840">
                <a:tc>
                  <a:txBody>
                    <a:bodyPr/>
                    <a:lstStyle/>
                    <a:p>
                      <a:r>
                        <a:rPr lang="en-US" sz="1600" dirty="0"/>
                        <a:t>3</a:t>
                      </a:r>
                    </a:p>
                  </a:txBody>
                  <a:tcPr/>
                </a:tc>
                <a:tc>
                  <a:txBody>
                    <a:bodyPr/>
                    <a:lstStyle/>
                    <a:p>
                      <a:r>
                        <a:rPr lang="en-US" sz="1600" dirty="0"/>
                        <a:t>Face-to-face</a:t>
                      </a:r>
                    </a:p>
                  </a:txBody>
                  <a:tcPr/>
                </a:tc>
                <a:tc>
                  <a:txBody>
                    <a:bodyPr/>
                    <a:lstStyle/>
                    <a:p>
                      <a:r>
                        <a:rPr lang="en-US" sz="1600" dirty="0"/>
                        <a:t>60.00%</a:t>
                      </a:r>
                    </a:p>
                  </a:txBody>
                  <a:tcPr/>
                </a:tc>
                <a:tc>
                  <a:txBody>
                    <a:bodyPr/>
                    <a:lstStyle/>
                    <a:p>
                      <a:r>
                        <a:rPr lang="en-US" sz="1600" dirty="0"/>
                        <a:t>45</a:t>
                      </a:r>
                    </a:p>
                  </a:txBody>
                  <a:tcPr/>
                </a:tc>
                <a:tc>
                  <a:txBody>
                    <a:bodyPr/>
                    <a:lstStyle/>
                    <a:p>
                      <a:r>
                        <a:rPr lang="en-US" sz="1600" dirty="0"/>
                        <a:t>29.33%</a:t>
                      </a:r>
                    </a:p>
                  </a:txBody>
                  <a:tcPr/>
                </a:tc>
                <a:tc>
                  <a:txBody>
                    <a:bodyPr/>
                    <a:lstStyle/>
                    <a:p>
                      <a:r>
                        <a:rPr lang="en-US" sz="1600" dirty="0"/>
                        <a:t>22</a:t>
                      </a:r>
                    </a:p>
                  </a:txBody>
                  <a:tcPr/>
                </a:tc>
                <a:tc>
                  <a:txBody>
                    <a:bodyPr/>
                    <a:lstStyle/>
                    <a:p>
                      <a:r>
                        <a:rPr lang="en-US" sz="1600" dirty="0"/>
                        <a:t>4.00%</a:t>
                      </a:r>
                    </a:p>
                  </a:txBody>
                  <a:tcPr/>
                </a:tc>
                <a:tc>
                  <a:txBody>
                    <a:bodyPr/>
                    <a:lstStyle/>
                    <a:p>
                      <a:r>
                        <a:rPr lang="en-US" sz="1600" dirty="0"/>
                        <a:t>3</a:t>
                      </a:r>
                    </a:p>
                  </a:txBody>
                  <a:tcPr/>
                </a:tc>
                <a:tc>
                  <a:txBody>
                    <a:bodyPr/>
                    <a:lstStyle/>
                    <a:p>
                      <a:r>
                        <a:rPr lang="en-US" sz="1600" dirty="0"/>
                        <a:t>6.67%</a:t>
                      </a:r>
                    </a:p>
                  </a:txBody>
                  <a:tcPr/>
                </a:tc>
                <a:tc>
                  <a:txBody>
                    <a:bodyPr/>
                    <a:lstStyle/>
                    <a:p>
                      <a:r>
                        <a:rPr lang="en-US" sz="1600" dirty="0"/>
                        <a:t>5</a:t>
                      </a:r>
                    </a:p>
                  </a:txBody>
                  <a:tcPr/>
                </a:tc>
                <a:tc>
                  <a:txBody>
                    <a:bodyPr/>
                    <a:lstStyle/>
                    <a:p>
                      <a:r>
                        <a:rPr lang="en-US" sz="1600" dirty="0"/>
                        <a:t>75</a:t>
                      </a:r>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a:t>Q7 - What best describes your reasons for teaching mostly online courses (check top 2)</a:t>
            </a:r>
          </a:p>
        </p:txBody>
      </p:sp>
      <p:pic>
        <p:nvPicPr>
          <p:cNvPr id="3" name="Object 2"/>
          <p:cNvPicPr>
            <a:picLocks noChangeAspect="1"/>
          </p:cNvPicPr>
          <p:nvPr/>
        </p:nvPicPr>
        <p:blipFill>
          <a:blip r:embed="rId2" cstate="print"/>
          <a:stretch>
            <a:fillRect/>
          </a:stretch>
        </p:blipFill>
        <p:spPr>
          <a:xfrm>
            <a:off x="0" y="947081"/>
            <a:ext cx="6684834" cy="4178021"/>
          </a:xfrm>
          <a:prstGeom prst="rect">
            <a:avLst/>
          </a:prstGeom>
        </p:spPr>
      </p:pic>
      <p:graphicFrame>
        <p:nvGraphicFramePr>
          <p:cNvPr id="4" name="Chart 3">
            <a:extLst>
              <a:ext uri="{FF2B5EF4-FFF2-40B4-BE49-F238E27FC236}">
                <a16:creationId xmlns:a16="http://schemas.microsoft.com/office/drawing/2014/main" id="{3C3CD548-9ACE-9F79-B61F-A5FBEED7C54E}"/>
              </a:ext>
            </a:extLst>
          </p:cNvPr>
          <p:cNvGraphicFramePr>
            <a:graphicFrameLocks/>
          </p:cNvGraphicFramePr>
          <p:nvPr>
            <p:extLst>
              <p:ext uri="{D42A27DB-BD31-4B8C-83A1-F6EECF244321}">
                <p14:modId xmlns:p14="http://schemas.microsoft.com/office/powerpoint/2010/main" val="2252268786"/>
              </p:ext>
            </p:extLst>
          </p:nvPr>
        </p:nvGraphicFramePr>
        <p:xfrm>
          <a:off x="4163438" y="3837562"/>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a:t>Consent Form - THE CITY UNIVERSITY OF NEW YORK  KINGSBOROUGH COMMUNITY COLLEGE ORAL AND INTERNET-BASED INFORMED CONSENT SCRIPT  Title of Research Study: Experience, Challenges, and Preferences with Remote Learning During and Post Covid-19 Pandemic: A Case Study with Students Enrolled in CUNY Kingsborough Community College [Spring 2021 and onward] Investigators Dorina Tila, Assistant Professor; Dawn Levy, Assistant Professor; Esther Michelle Gabay, Lecturer; Faith Fogelman, ASCW, Director; Peter Santiago, LMHC, Associate Director Introduction  You are being asked to participate in this anonymous survey as part of a research study. The purpose of this study is to understand faculty and student learning experience and challenges with various teaching modalities. The results of this survey will be published openly (which means that all answers will be included anonymously in a file shared on CUNY Academic Works), analyzed in research publications, and/or presented at academic conferences, but individual survey respondents will in no way be identified in the data file on CUNY Academic Works, or in any publications or presentations resulting from the study. Procedures and Voluntary Participation Participation in the survey is voluntary. You may refuse to answer any questions that you do not want to answer and still remain in the study.  Confidentiality  The results of this participation will be confidential. Any identifiable information will be deleted, while unidentified data will be kept indefinitely. Time Required  It may take about 6-8 minutes to complete the survey.   Risks or Discomforts  The risk from participating in this study is no more than what is encountered in everyday life.  If you do not wish to answer a question, you can skip it and go to the next question. Benefits  The information collected in surveys will help determine how to support faculty and students.  Contact Your participation in this research is voluntary. If you have any questions, you can contact faculty Dorina Tila, Dorina.Tila@kbcc.cuny.edu; Phone: 718-368-4762. If you have any questions about your rights as a research participant or if you would like to talk to someone other than the researchers, you can contact CUNY Research Compliance Administrator at 646-664-8918 or hrpp@cuny.edu [Protocol # 2021-0443]. Consent  You have read and understand the explanation provided. By taking this anonymous survey, you declare that to be over the age of 18 and you consent to take part in the study. Click Next to continue or Exit.</a:t>
            </a:r>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a:t>Q7 - What best describes your reasons for teaching mostly online courses (check top 2)</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259588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a:t>#</a:t>
                      </a:r>
                    </a:p>
                  </a:txBody>
                  <a:tcPr/>
                </a:tc>
                <a:tc>
                  <a:txBody>
                    <a:bodyPr/>
                    <a:lstStyle/>
                    <a:p>
                      <a:r>
                        <a:rPr lang="en-US" sz="1600" dirty="0"/>
                        <a:t>Answer</a:t>
                      </a:r>
                    </a:p>
                  </a:txBody>
                  <a:tcPr/>
                </a:tc>
                <a:tc>
                  <a:txBody>
                    <a:bodyPr/>
                    <a:lstStyle/>
                    <a:p>
                      <a:r>
                        <a:rPr lang="en-US" sz="1600" dirty="0"/>
                        <a:t>%</a:t>
                      </a:r>
                    </a:p>
                  </a:txBody>
                  <a:tcPr/>
                </a:tc>
                <a:tc>
                  <a:txBody>
                    <a:bodyPr/>
                    <a:lstStyle/>
                    <a:p>
                      <a:r>
                        <a:rPr lang="en-US" sz="1600" dirty="0"/>
                        <a:t>Count</a:t>
                      </a:r>
                    </a:p>
                  </a:txBody>
                  <a:tcPr/>
                </a:tc>
                <a:extLst>
                  <a:ext uri="{0D108BD9-81ED-4DB2-BD59-A6C34878D82A}">
                    <a16:rowId xmlns:a16="http://schemas.microsoft.com/office/drawing/2014/main" val="10000"/>
                  </a:ext>
                </a:extLst>
              </a:tr>
              <a:tr h="370840">
                <a:tc>
                  <a:txBody>
                    <a:bodyPr/>
                    <a:lstStyle/>
                    <a:p>
                      <a:r>
                        <a:rPr lang="en-US" sz="1600" dirty="0"/>
                        <a:t>1</a:t>
                      </a:r>
                    </a:p>
                  </a:txBody>
                  <a:tcPr/>
                </a:tc>
                <a:tc>
                  <a:txBody>
                    <a:bodyPr/>
                    <a:lstStyle/>
                    <a:p>
                      <a:r>
                        <a:rPr lang="en-US" sz="1600" dirty="0"/>
                        <a:t>Safety</a:t>
                      </a:r>
                    </a:p>
                  </a:txBody>
                  <a:tcPr/>
                </a:tc>
                <a:tc>
                  <a:txBody>
                    <a:bodyPr/>
                    <a:lstStyle/>
                    <a:p>
                      <a:r>
                        <a:rPr lang="en-US" sz="1600" dirty="0"/>
                        <a:t>28.28%</a:t>
                      </a:r>
                    </a:p>
                  </a:txBody>
                  <a:tcPr/>
                </a:tc>
                <a:tc>
                  <a:txBody>
                    <a:bodyPr/>
                    <a:lstStyle/>
                    <a:p>
                      <a:r>
                        <a:rPr lang="en-US" sz="1600" dirty="0"/>
                        <a:t>28</a:t>
                      </a:r>
                    </a:p>
                  </a:txBody>
                  <a:tcPr/>
                </a:tc>
                <a:extLst>
                  <a:ext uri="{0D108BD9-81ED-4DB2-BD59-A6C34878D82A}">
                    <a16:rowId xmlns:a16="http://schemas.microsoft.com/office/drawing/2014/main" val="10001"/>
                  </a:ext>
                </a:extLst>
              </a:tr>
              <a:tr h="370840">
                <a:tc>
                  <a:txBody>
                    <a:bodyPr/>
                    <a:lstStyle/>
                    <a:p>
                      <a:r>
                        <a:rPr lang="en-US" sz="1600" dirty="0"/>
                        <a:t>2</a:t>
                      </a:r>
                    </a:p>
                  </a:txBody>
                  <a:tcPr/>
                </a:tc>
                <a:tc>
                  <a:txBody>
                    <a:bodyPr/>
                    <a:lstStyle/>
                    <a:p>
                      <a:r>
                        <a:rPr lang="en-US" sz="1600" dirty="0"/>
                        <a:t>Convenience</a:t>
                      </a:r>
                    </a:p>
                  </a:txBody>
                  <a:tcPr/>
                </a:tc>
                <a:tc>
                  <a:txBody>
                    <a:bodyPr/>
                    <a:lstStyle/>
                    <a:p>
                      <a:r>
                        <a:rPr lang="en-US" sz="1600" dirty="0"/>
                        <a:t>19.19%</a:t>
                      </a:r>
                    </a:p>
                  </a:txBody>
                  <a:tcPr/>
                </a:tc>
                <a:tc>
                  <a:txBody>
                    <a:bodyPr/>
                    <a:lstStyle/>
                    <a:p>
                      <a:r>
                        <a:rPr lang="en-US" sz="1600" dirty="0"/>
                        <a:t>19</a:t>
                      </a:r>
                    </a:p>
                  </a:txBody>
                  <a:tcPr/>
                </a:tc>
                <a:extLst>
                  <a:ext uri="{0D108BD9-81ED-4DB2-BD59-A6C34878D82A}">
                    <a16:rowId xmlns:a16="http://schemas.microsoft.com/office/drawing/2014/main" val="10002"/>
                  </a:ext>
                </a:extLst>
              </a:tr>
              <a:tr h="370840">
                <a:tc>
                  <a:txBody>
                    <a:bodyPr/>
                    <a:lstStyle/>
                    <a:p>
                      <a:r>
                        <a:rPr lang="en-US" sz="1600" dirty="0"/>
                        <a:t>3</a:t>
                      </a:r>
                    </a:p>
                  </a:txBody>
                  <a:tcPr/>
                </a:tc>
                <a:tc>
                  <a:txBody>
                    <a:bodyPr/>
                    <a:lstStyle/>
                    <a:p>
                      <a:r>
                        <a:rPr lang="en-US" sz="1600" dirty="0"/>
                        <a:t>Schedule</a:t>
                      </a:r>
                    </a:p>
                  </a:txBody>
                  <a:tcPr/>
                </a:tc>
                <a:tc>
                  <a:txBody>
                    <a:bodyPr/>
                    <a:lstStyle/>
                    <a:p>
                      <a:r>
                        <a:rPr lang="en-US" sz="1600" dirty="0"/>
                        <a:t>19.19%</a:t>
                      </a:r>
                    </a:p>
                  </a:txBody>
                  <a:tcPr/>
                </a:tc>
                <a:tc>
                  <a:txBody>
                    <a:bodyPr/>
                    <a:lstStyle/>
                    <a:p>
                      <a:r>
                        <a:rPr lang="en-US" sz="1600" dirty="0"/>
                        <a:t>19</a:t>
                      </a:r>
                    </a:p>
                  </a:txBody>
                  <a:tcPr/>
                </a:tc>
                <a:extLst>
                  <a:ext uri="{0D108BD9-81ED-4DB2-BD59-A6C34878D82A}">
                    <a16:rowId xmlns:a16="http://schemas.microsoft.com/office/drawing/2014/main" val="10003"/>
                  </a:ext>
                </a:extLst>
              </a:tr>
              <a:tr h="370840">
                <a:tc>
                  <a:txBody>
                    <a:bodyPr/>
                    <a:lstStyle/>
                    <a:p>
                      <a:r>
                        <a:rPr lang="en-US" sz="1600" dirty="0"/>
                        <a:t>4</a:t>
                      </a:r>
                    </a:p>
                  </a:txBody>
                  <a:tcPr/>
                </a:tc>
                <a:tc>
                  <a:txBody>
                    <a:bodyPr/>
                    <a:lstStyle/>
                    <a:p>
                      <a:r>
                        <a:rPr lang="en-US" sz="1600" dirty="0"/>
                        <a:t>Prefer to teach online</a:t>
                      </a:r>
                    </a:p>
                  </a:txBody>
                  <a:tcPr/>
                </a:tc>
                <a:tc>
                  <a:txBody>
                    <a:bodyPr/>
                    <a:lstStyle/>
                    <a:p>
                      <a:r>
                        <a:rPr lang="en-US" sz="1600" dirty="0"/>
                        <a:t>20.20%</a:t>
                      </a:r>
                    </a:p>
                  </a:txBody>
                  <a:tcPr/>
                </a:tc>
                <a:tc>
                  <a:txBody>
                    <a:bodyPr/>
                    <a:lstStyle/>
                    <a:p>
                      <a:r>
                        <a:rPr lang="en-US" sz="1600" dirty="0"/>
                        <a:t>20</a:t>
                      </a:r>
                    </a:p>
                  </a:txBody>
                  <a:tcPr/>
                </a:tc>
                <a:extLst>
                  <a:ext uri="{0D108BD9-81ED-4DB2-BD59-A6C34878D82A}">
                    <a16:rowId xmlns:a16="http://schemas.microsoft.com/office/drawing/2014/main" val="10004"/>
                  </a:ext>
                </a:extLst>
              </a:tr>
              <a:tr h="370840">
                <a:tc>
                  <a:txBody>
                    <a:bodyPr/>
                    <a:lstStyle/>
                    <a:p>
                      <a:r>
                        <a:rPr lang="en-US" sz="1600" dirty="0"/>
                        <a:t>5</a:t>
                      </a:r>
                    </a:p>
                  </a:txBody>
                  <a:tcPr/>
                </a:tc>
                <a:tc>
                  <a:txBody>
                    <a:bodyPr/>
                    <a:lstStyle/>
                    <a:p>
                      <a:r>
                        <a:rPr lang="en-US" sz="1600" dirty="0"/>
                        <a:t>Other</a:t>
                      </a:r>
                    </a:p>
                  </a:txBody>
                  <a:tcPr/>
                </a:tc>
                <a:tc>
                  <a:txBody>
                    <a:bodyPr/>
                    <a:lstStyle/>
                    <a:p>
                      <a:r>
                        <a:rPr lang="en-US" sz="1600" dirty="0"/>
                        <a:t>13.13%</a:t>
                      </a:r>
                    </a:p>
                  </a:txBody>
                  <a:tcPr/>
                </a:tc>
                <a:tc>
                  <a:txBody>
                    <a:bodyPr/>
                    <a:lstStyle/>
                    <a:p>
                      <a:r>
                        <a:rPr lang="en-US" sz="1600" dirty="0"/>
                        <a:t>13</a:t>
                      </a:r>
                    </a:p>
                  </a:txBody>
                  <a:tcPr/>
                </a:tc>
                <a:extLst>
                  <a:ext uri="{0D108BD9-81ED-4DB2-BD59-A6C34878D82A}">
                    <a16:rowId xmlns:a16="http://schemas.microsoft.com/office/drawing/2014/main" val="10005"/>
                  </a:ext>
                </a:extLst>
              </a:tr>
              <a:tr h="370840">
                <a:tc>
                  <a:txBody>
                    <a:bodyPr/>
                    <a:lstStyle/>
                    <a:p>
                      <a:endParaRPr lang="en-US" sz="1600" dirty="0"/>
                    </a:p>
                  </a:txBody>
                  <a:tcPr/>
                </a:tc>
                <a:tc>
                  <a:txBody>
                    <a:bodyPr/>
                    <a:lstStyle/>
                    <a:p>
                      <a:r>
                        <a:rPr lang="en-US" sz="1600" dirty="0"/>
                        <a:t>Total</a:t>
                      </a:r>
                    </a:p>
                  </a:txBody>
                  <a:tcPr/>
                </a:tc>
                <a:tc>
                  <a:txBody>
                    <a:bodyPr/>
                    <a:lstStyle/>
                    <a:p>
                      <a:r>
                        <a:rPr lang="en-US" sz="1600" dirty="0"/>
                        <a:t>100%</a:t>
                      </a:r>
                    </a:p>
                  </a:txBody>
                  <a:tcPr/>
                </a:tc>
                <a:tc>
                  <a:txBody>
                    <a:bodyPr/>
                    <a:lstStyle/>
                    <a:p>
                      <a:r>
                        <a:rPr lang="en-US" sz="1600" dirty="0"/>
                        <a:t>99</a:t>
                      </a:r>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a:t>Q7 - What best describes your reasons for teaching mostly online courses (check top 2)</a:t>
            </a:r>
          </a:p>
        </p:txBody>
      </p:sp>
      <p:sp>
        <p:nvSpPr>
          <p:cNvPr id="3" name="Object 2"/>
          <p:cNvSpPr txBox="1"/>
          <p:nvPr/>
        </p:nvSpPr>
        <p:spPr>
          <a:xfrm>
            <a:off x="270000" y="800000"/>
            <a:ext cx="8229600" cy="369332"/>
          </a:xfrm>
          <a:prstGeom prst="rect">
            <a:avLst/>
          </a:prstGeom>
          <a:noFill/>
        </p:spPr>
        <p:txBody>
          <a:bodyPr wrap="square" rtlCol="0"/>
          <a:lstStyle/>
          <a:p>
            <a:r>
              <a:rPr lang="en-US" sz="1600" dirty="0"/>
              <a:t>Q6a_5_TEXT - Other</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436880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a:t>Other - Text</a:t>
                      </a:r>
                    </a:p>
                  </a:txBody>
                  <a:tcPr/>
                </a:tc>
                <a:extLst>
                  <a:ext uri="{0D108BD9-81ED-4DB2-BD59-A6C34878D82A}">
                    <a16:rowId xmlns:a16="http://schemas.microsoft.com/office/drawing/2014/main" val="10000"/>
                  </a:ext>
                </a:extLst>
              </a:tr>
              <a:tr h="370840">
                <a:tc>
                  <a:txBody>
                    <a:bodyPr/>
                    <a:lstStyle/>
                    <a:p>
                      <a:r>
                        <a:rPr lang="en-US" sz="1600" dirty="0"/>
                        <a:t>Students seem to prefer online classes because they have day jobs</a:t>
                      </a:r>
                    </a:p>
                  </a:txBody>
                  <a:tcPr/>
                </a:tc>
                <a:extLst>
                  <a:ext uri="{0D108BD9-81ED-4DB2-BD59-A6C34878D82A}">
                    <a16:rowId xmlns:a16="http://schemas.microsoft.com/office/drawing/2014/main" val="10001"/>
                  </a:ext>
                </a:extLst>
              </a:tr>
              <a:tr h="370840">
                <a:tc>
                  <a:txBody>
                    <a:bodyPr/>
                    <a:lstStyle/>
                    <a:p>
                      <a:r>
                        <a:rPr lang="en-US" sz="1600" dirty="0"/>
                        <a:t>Student need</a:t>
                      </a:r>
                    </a:p>
                  </a:txBody>
                  <a:tcPr/>
                </a:tc>
                <a:extLst>
                  <a:ext uri="{0D108BD9-81ED-4DB2-BD59-A6C34878D82A}">
                    <a16:rowId xmlns:a16="http://schemas.microsoft.com/office/drawing/2014/main" val="10002"/>
                  </a:ext>
                </a:extLst>
              </a:tr>
              <a:tr h="370840">
                <a:tc>
                  <a:txBody>
                    <a:bodyPr/>
                    <a:lstStyle/>
                    <a:p>
                      <a:r>
                        <a:rPr lang="en-US" sz="1600" dirty="0"/>
                        <a:t>It's the preference of a great majority of my &amp; all pupils in this COVID setting and given their heavy work &amp; family responsibilities</a:t>
                      </a:r>
                    </a:p>
                  </a:txBody>
                  <a:tcPr/>
                </a:tc>
                <a:extLst>
                  <a:ext uri="{0D108BD9-81ED-4DB2-BD59-A6C34878D82A}">
                    <a16:rowId xmlns:a16="http://schemas.microsoft.com/office/drawing/2014/main" val="10003"/>
                  </a:ext>
                </a:extLst>
              </a:tr>
              <a:tr h="370840">
                <a:tc>
                  <a:txBody>
                    <a:bodyPr/>
                    <a:lstStyle/>
                    <a:p>
                      <a:r>
                        <a:rPr lang="en-US" sz="1600" dirty="0"/>
                        <a:t>Student request</a:t>
                      </a:r>
                    </a:p>
                  </a:txBody>
                  <a:tcPr/>
                </a:tc>
                <a:extLst>
                  <a:ext uri="{0D108BD9-81ED-4DB2-BD59-A6C34878D82A}">
                    <a16:rowId xmlns:a16="http://schemas.microsoft.com/office/drawing/2014/main" val="10004"/>
                  </a:ext>
                </a:extLst>
              </a:tr>
              <a:tr h="370840">
                <a:tc>
                  <a:txBody>
                    <a:bodyPr/>
                    <a:lstStyle/>
                    <a:p>
                      <a:r>
                        <a:rPr lang="en-US" sz="1600" dirty="0"/>
                        <a:t>Time is spent more efficiently due to no need for a commute.  There is also the eradication of distracting classroom antics such as wanton cellphone use and lateness (for an asynchronous class) is not an issue.  There is also greater flexibility in administering exams. </a:t>
                      </a:r>
                    </a:p>
                  </a:txBody>
                  <a:tcPr/>
                </a:tc>
                <a:extLst>
                  <a:ext uri="{0D108BD9-81ED-4DB2-BD59-A6C34878D82A}">
                    <a16:rowId xmlns:a16="http://schemas.microsoft.com/office/drawing/2014/main" val="10005"/>
                  </a:ext>
                </a:extLst>
              </a:tr>
              <a:tr h="370840">
                <a:tc>
                  <a:txBody>
                    <a:bodyPr/>
                    <a:lstStyle/>
                    <a:p>
                      <a:r>
                        <a:rPr lang="en-US" sz="1600" dirty="0"/>
                        <a:t>Adaptability and flexibility for students</a:t>
                      </a:r>
                    </a:p>
                  </a:txBody>
                  <a:tcPr/>
                </a:tc>
                <a:extLst>
                  <a:ext uri="{0D108BD9-81ED-4DB2-BD59-A6C34878D82A}">
                    <a16:rowId xmlns:a16="http://schemas.microsoft.com/office/drawing/2014/main" val="10006"/>
                  </a:ext>
                </a:extLst>
              </a:tr>
              <a:tr h="370840">
                <a:tc>
                  <a:txBody>
                    <a:bodyPr/>
                    <a:lstStyle/>
                    <a:p>
                      <a:r>
                        <a:rPr lang="en-US" sz="1600" dirty="0"/>
                        <a:t>Medical Issues</a:t>
                      </a:r>
                    </a:p>
                  </a:txBody>
                  <a:tcPr/>
                </a:tc>
                <a:extLst>
                  <a:ext uri="{0D108BD9-81ED-4DB2-BD59-A6C34878D82A}">
                    <a16:rowId xmlns:a16="http://schemas.microsoft.com/office/drawing/2014/main" val="10007"/>
                  </a:ext>
                </a:extLst>
              </a:tr>
              <a:tr h="370840">
                <a:tc>
                  <a:txBody>
                    <a:bodyPr/>
                    <a:lstStyle/>
                    <a:p>
                      <a:r>
                        <a:rPr lang="en-US" sz="1600" dirty="0"/>
                        <a:t>I did not say that I had taught mostly online courses.</a:t>
                      </a:r>
                    </a:p>
                  </a:txBody>
                  <a:tcPr/>
                </a:tc>
                <a:extLst>
                  <a:ext uri="{0D108BD9-81ED-4DB2-BD59-A6C34878D82A}">
                    <a16:rowId xmlns:a16="http://schemas.microsoft.com/office/drawing/2014/main" val="10008"/>
                  </a:ext>
                </a:extLst>
              </a:tr>
              <a:tr h="370840">
                <a:tc>
                  <a:txBody>
                    <a:bodyPr/>
                    <a:lstStyle/>
                    <a:p>
                      <a:r>
                        <a:rPr lang="en-US" sz="1600" dirty="0"/>
                        <a:t>Face to face did not fill.</a:t>
                      </a:r>
                    </a:p>
                  </a:txBody>
                  <a:tcPr/>
                </a:tc>
                <a:extLst>
                  <a:ext uri="{0D108BD9-81ED-4DB2-BD59-A6C34878D82A}">
                    <a16:rowId xmlns:a16="http://schemas.microsoft.com/office/drawing/2014/main" val="10009"/>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a:t>Q7 - What best describes your reasons for teaching mostly online courses (check top 2)</a:t>
            </a:r>
          </a:p>
        </p:txBody>
      </p:sp>
      <p:sp>
        <p:nvSpPr>
          <p:cNvPr id="3" name="Object 2"/>
          <p:cNvSpPr txBox="1"/>
          <p:nvPr/>
        </p:nvSpPr>
        <p:spPr>
          <a:xfrm>
            <a:off x="270000" y="800000"/>
            <a:ext cx="8229600" cy="369332"/>
          </a:xfrm>
          <a:prstGeom prst="rect">
            <a:avLst/>
          </a:prstGeom>
          <a:noFill/>
        </p:spPr>
        <p:txBody>
          <a:bodyPr wrap="square" rtlCol="0"/>
          <a:lstStyle/>
          <a:p>
            <a:r>
              <a:rPr lang="en-US" sz="1600" dirty="0"/>
              <a:t>Q6a_5_TEXT - Other</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185420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a:t>Other - Text</a:t>
                      </a:r>
                    </a:p>
                  </a:txBody>
                  <a:tcPr/>
                </a:tc>
                <a:extLst>
                  <a:ext uri="{0D108BD9-81ED-4DB2-BD59-A6C34878D82A}">
                    <a16:rowId xmlns:a16="http://schemas.microsoft.com/office/drawing/2014/main" val="10000"/>
                  </a:ext>
                </a:extLst>
              </a:tr>
              <a:tr h="370840">
                <a:tc>
                  <a:txBody>
                    <a:bodyPr/>
                    <a:lstStyle/>
                    <a:p>
                      <a:r>
                        <a:rPr lang="en-US" sz="1600" dirty="0"/>
                        <a:t>Students' preference</a:t>
                      </a:r>
                    </a:p>
                  </a:txBody>
                  <a:tcPr/>
                </a:tc>
                <a:extLst>
                  <a:ext uri="{0D108BD9-81ED-4DB2-BD59-A6C34878D82A}">
                    <a16:rowId xmlns:a16="http://schemas.microsoft.com/office/drawing/2014/main" val="10001"/>
                  </a:ext>
                </a:extLst>
              </a:tr>
              <a:tr h="370840">
                <a:tc>
                  <a:txBody>
                    <a:bodyPr/>
                    <a:lstStyle/>
                    <a:p>
                      <a:r>
                        <a:rPr lang="en-US" sz="1600" dirty="0"/>
                        <a:t>Benefits to students</a:t>
                      </a:r>
                    </a:p>
                  </a:txBody>
                  <a:tcPr/>
                </a:tc>
                <a:extLst>
                  <a:ext uri="{0D108BD9-81ED-4DB2-BD59-A6C34878D82A}">
                    <a16:rowId xmlns:a16="http://schemas.microsoft.com/office/drawing/2014/main" val="10002"/>
                  </a:ext>
                </a:extLst>
              </a:tr>
              <a:tr h="370840">
                <a:tc>
                  <a:txBody>
                    <a:bodyPr/>
                    <a:lstStyle/>
                    <a:p>
                      <a:r>
                        <a:rPr lang="en-US" sz="1600" dirty="0"/>
                        <a:t>Student Preference-registration</a:t>
                      </a:r>
                    </a:p>
                  </a:txBody>
                  <a:tcPr/>
                </a:tc>
                <a:extLst>
                  <a:ext uri="{0D108BD9-81ED-4DB2-BD59-A6C34878D82A}">
                    <a16:rowId xmlns:a16="http://schemas.microsoft.com/office/drawing/2014/main" val="10003"/>
                  </a:ext>
                </a:extLst>
              </a:tr>
              <a:tr h="370840">
                <a:tc>
                  <a:txBody>
                    <a:bodyPr/>
                    <a:lstStyle/>
                    <a:p>
                      <a:r>
                        <a:rPr lang="en-US" sz="1600" dirty="0"/>
                        <a:t>I did not teach mostly online courses: 2 online, 2 in-person</a:t>
                      </a: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a:t>Q8 - What type of online courses would best promote your course outcomes?</a:t>
            </a:r>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a:t>Q8 - What type of online courses would best promote your course outcomes?</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10920272" cy="2804160"/>
        </p:xfrm>
        <a:graphic>
          <a:graphicData uri="http://schemas.openxmlformats.org/drawingml/2006/table">
            <a:tbl>
              <a:tblPr firstRow="1" bandRow="1">
                <a:tableStyleId>{69012ECD-51FC-41F1-AA8D-1B2483CD663E}</a:tableStyleId>
              </a:tblPr>
              <a:tblGrid>
                <a:gridCol w="992752">
                  <a:extLst>
                    <a:ext uri="{9D8B030D-6E8A-4147-A177-3AD203B41FA5}">
                      <a16:colId xmlns:a16="http://schemas.microsoft.com/office/drawing/2014/main" val="20000"/>
                    </a:ext>
                  </a:extLst>
                </a:gridCol>
                <a:gridCol w="992752">
                  <a:extLst>
                    <a:ext uri="{9D8B030D-6E8A-4147-A177-3AD203B41FA5}">
                      <a16:colId xmlns:a16="http://schemas.microsoft.com/office/drawing/2014/main" val="20001"/>
                    </a:ext>
                  </a:extLst>
                </a:gridCol>
                <a:gridCol w="992752">
                  <a:extLst>
                    <a:ext uri="{9D8B030D-6E8A-4147-A177-3AD203B41FA5}">
                      <a16:colId xmlns:a16="http://schemas.microsoft.com/office/drawing/2014/main" val="20002"/>
                    </a:ext>
                  </a:extLst>
                </a:gridCol>
                <a:gridCol w="992752">
                  <a:extLst>
                    <a:ext uri="{9D8B030D-6E8A-4147-A177-3AD203B41FA5}">
                      <a16:colId xmlns:a16="http://schemas.microsoft.com/office/drawing/2014/main" val="20003"/>
                    </a:ext>
                  </a:extLst>
                </a:gridCol>
                <a:gridCol w="992752">
                  <a:extLst>
                    <a:ext uri="{9D8B030D-6E8A-4147-A177-3AD203B41FA5}">
                      <a16:colId xmlns:a16="http://schemas.microsoft.com/office/drawing/2014/main" val="20004"/>
                    </a:ext>
                  </a:extLst>
                </a:gridCol>
                <a:gridCol w="992752">
                  <a:extLst>
                    <a:ext uri="{9D8B030D-6E8A-4147-A177-3AD203B41FA5}">
                      <a16:colId xmlns:a16="http://schemas.microsoft.com/office/drawing/2014/main" val="20005"/>
                    </a:ext>
                  </a:extLst>
                </a:gridCol>
                <a:gridCol w="992752">
                  <a:extLst>
                    <a:ext uri="{9D8B030D-6E8A-4147-A177-3AD203B41FA5}">
                      <a16:colId xmlns:a16="http://schemas.microsoft.com/office/drawing/2014/main" val="20006"/>
                    </a:ext>
                  </a:extLst>
                </a:gridCol>
                <a:gridCol w="992752">
                  <a:extLst>
                    <a:ext uri="{9D8B030D-6E8A-4147-A177-3AD203B41FA5}">
                      <a16:colId xmlns:a16="http://schemas.microsoft.com/office/drawing/2014/main" val="20007"/>
                    </a:ext>
                  </a:extLst>
                </a:gridCol>
                <a:gridCol w="992752">
                  <a:extLst>
                    <a:ext uri="{9D8B030D-6E8A-4147-A177-3AD203B41FA5}">
                      <a16:colId xmlns:a16="http://schemas.microsoft.com/office/drawing/2014/main" val="20008"/>
                    </a:ext>
                  </a:extLst>
                </a:gridCol>
                <a:gridCol w="992752">
                  <a:extLst>
                    <a:ext uri="{9D8B030D-6E8A-4147-A177-3AD203B41FA5}">
                      <a16:colId xmlns:a16="http://schemas.microsoft.com/office/drawing/2014/main" val="20009"/>
                    </a:ext>
                  </a:extLst>
                </a:gridCol>
                <a:gridCol w="992752">
                  <a:extLst>
                    <a:ext uri="{9D8B030D-6E8A-4147-A177-3AD203B41FA5}">
                      <a16:colId xmlns:a16="http://schemas.microsoft.com/office/drawing/2014/main" val="20010"/>
                    </a:ext>
                  </a:extLst>
                </a:gridCol>
              </a:tblGrid>
              <a:tr h="370840">
                <a:tc>
                  <a:txBody>
                    <a:bodyPr/>
                    <a:lstStyle/>
                    <a:p>
                      <a:r>
                        <a:rPr lang="en-US" sz="1600" dirty="0"/>
                        <a:t>#</a:t>
                      </a:r>
                    </a:p>
                  </a:txBody>
                  <a:tcPr/>
                </a:tc>
                <a:tc>
                  <a:txBody>
                    <a:bodyPr/>
                    <a:lstStyle/>
                    <a:p>
                      <a:r>
                        <a:rPr lang="en-US" sz="1600" dirty="0"/>
                        <a:t>Question</a:t>
                      </a:r>
                    </a:p>
                  </a:txBody>
                  <a:tcPr/>
                </a:tc>
                <a:tc>
                  <a:txBody>
                    <a:bodyPr/>
                    <a:lstStyle/>
                    <a:p>
                      <a:r>
                        <a:rPr lang="en-US" sz="1600" dirty="0"/>
                        <a:t>Very Likely</a:t>
                      </a:r>
                    </a:p>
                  </a:txBody>
                  <a:tcPr/>
                </a:tc>
                <a:tc>
                  <a:txBody>
                    <a:bodyPr/>
                    <a:lstStyle/>
                    <a:p>
                      <a:endParaRPr lang="en-US" sz="1600" dirty="0"/>
                    </a:p>
                  </a:txBody>
                  <a:tcPr/>
                </a:tc>
                <a:tc>
                  <a:txBody>
                    <a:bodyPr/>
                    <a:lstStyle/>
                    <a:p>
                      <a:r>
                        <a:rPr lang="en-US" sz="1600" dirty="0"/>
                        <a:t>Likely</a:t>
                      </a:r>
                    </a:p>
                  </a:txBody>
                  <a:tcPr/>
                </a:tc>
                <a:tc>
                  <a:txBody>
                    <a:bodyPr/>
                    <a:lstStyle/>
                    <a:p>
                      <a:endParaRPr lang="en-US" sz="1600" dirty="0"/>
                    </a:p>
                  </a:txBody>
                  <a:tcPr/>
                </a:tc>
                <a:tc>
                  <a:txBody>
                    <a:bodyPr/>
                    <a:lstStyle/>
                    <a:p>
                      <a:r>
                        <a:rPr lang="en-US" sz="1600" dirty="0"/>
                        <a:t>Unlikely</a:t>
                      </a:r>
                    </a:p>
                  </a:txBody>
                  <a:tcPr/>
                </a:tc>
                <a:tc>
                  <a:txBody>
                    <a:bodyPr/>
                    <a:lstStyle/>
                    <a:p>
                      <a:endParaRPr lang="en-US" sz="1600" dirty="0"/>
                    </a:p>
                  </a:txBody>
                  <a:tcPr/>
                </a:tc>
                <a:tc>
                  <a:txBody>
                    <a:bodyPr/>
                    <a:lstStyle/>
                    <a:p>
                      <a:r>
                        <a:rPr lang="en-US" sz="1600" dirty="0"/>
                        <a:t>Very Unlikely</a:t>
                      </a:r>
                    </a:p>
                  </a:txBody>
                  <a:tcPr/>
                </a:tc>
                <a:tc>
                  <a:txBody>
                    <a:bodyPr/>
                    <a:lstStyle/>
                    <a:p>
                      <a:endParaRPr lang="en-US" sz="1600" dirty="0"/>
                    </a:p>
                  </a:txBody>
                  <a:tcPr/>
                </a:tc>
                <a:tc>
                  <a:txBody>
                    <a:bodyPr/>
                    <a:lstStyle/>
                    <a:p>
                      <a:r>
                        <a:rPr lang="en-US" sz="1600" dirty="0"/>
                        <a:t>Total</a:t>
                      </a:r>
                    </a:p>
                  </a:txBody>
                  <a:tcPr/>
                </a:tc>
                <a:extLst>
                  <a:ext uri="{0D108BD9-81ED-4DB2-BD59-A6C34878D82A}">
                    <a16:rowId xmlns:a16="http://schemas.microsoft.com/office/drawing/2014/main" val="10000"/>
                  </a:ext>
                </a:extLst>
              </a:tr>
              <a:tr h="370840">
                <a:tc>
                  <a:txBody>
                    <a:bodyPr/>
                    <a:lstStyle/>
                    <a:p>
                      <a:r>
                        <a:rPr lang="en-US" sz="1600" dirty="0"/>
                        <a:t>1</a:t>
                      </a:r>
                    </a:p>
                  </a:txBody>
                  <a:tcPr/>
                </a:tc>
                <a:tc>
                  <a:txBody>
                    <a:bodyPr/>
                    <a:lstStyle/>
                    <a:p>
                      <a:r>
                        <a:rPr lang="en-US" sz="1600" dirty="0"/>
                        <a:t>Fully asynchronous</a:t>
                      </a:r>
                    </a:p>
                  </a:txBody>
                  <a:tcPr/>
                </a:tc>
                <a:tc>
                  <a:txBody>
                    <a:bodyPr/>
                    <a:lstStyle/>
                    <a:p>
                      <a:r>
                        <a:rPr lang="en-US" sz="1600" dirty="0"/>
                        <a:t>38.46%</a:t>
                      </a:r>
                    </a:p>
                  </a:txBody>
                  <a:tcPr/>
                </a:tc>
                <a:tc>
                  <a:txBody>
                    <a:bodyPr/>
                    <a:lstStyle/>
                    <a:p>
                      <a:r>
                        <a:rPr lang="en-US" sz="1600" dirty="0"/>
                        <a:t>25</a:t>
                      </a:r>
                    </a:p>
                  </a:txBody>
                  <a:tcPr/>
                </a:tc>
                <a:tc>
                  <a:txBody>
                    <a:bodyPr/>
                    <a:lstStyle/>
                    <a:p>
                      <a:r>
                        <a:rPr lang="en-US" sz="1600" dirty="0"/>
                        <a:t>29.23%</a:t>
                      </a:r>
                    </a:p>
                  </a:txBody>
                  <a:tcPr/>
                </a:tc>
                <a:tc>
                  <a:txBody>
                    <a:bodyPr/>
                    <a:lstStyle/>
                    <a:p>
                      <a:r>
                        <a:rPr lang="en-US" sz="1600" dirty="0"/>
                        <a:t>19</a:t>
                      </a:r>
                    </a:p>
                  </a:txBody>
                  <a:tcPr/>
                </a:tc>
                <a:tc>
                  <a:txBody>
                    <a:bodyPr/>
                    <a:lstStyle/>
                    <a:p>
                      <a:r>
                        <a:rPr lang="en-US" sz="1600" dirty="0"/>
                        <a:t>15.38%</a:t>
                      </a:r>
                    </a:p>
                  </a:txBody>
                  <a:tcPr/>
                </a:tc>
                <a:tc>
                  <a:txBody>
                    <a:bodyPr/>
                    <a:lstStyle/>
                    <a:p>
                      <a:r>
                        <a:rPr lang="en-US" sz="1600" dirty="0"/>
                        <a:t>10</a:t>
                      </a:r>
                    </a:p>
                  </a:txBody>
                  <a:tcPr/>
                </a:tc>
                <a:tc>
                  <a:txBody>
                    <a:bodyPr/>
                    <a:lstStyle/>
                    <a:p>
                      <a:r>
                        <a:rPr lang="en-US" sz="1600" dirty="0"/>
                        <a:t>16.92%</a:t>
                      </a:r>
                    </a:p>
                  </a:txBody>
                  <a:tcPr/>
                </a:tc>
                <a:tc>
                  <a:txBody>
                    <a:bodyPr/>
                    <a:lstStyle/>
                    <a:p>
                      <a:r>
                        <a:rPr lang="en-US" sz="1600" dirty="0"/>
                        <a:t>11</a:t>
                      </a:r>
                    </a:p>
                  </a:txBody>
                  <a:tcPr/>
                </a:tc>
                <a:tc>
                  <a:txBody>
                    <a:bodyPr/>
                    <a:lstStyle/>
                    <a:p>
                      <a:r>
                        <a:rPr lang="en-US" sz="1600" dirty="0"/>
                        <a:t>65</a:t>
                      </a:r>
                    </a:p>
                  </a:txBody>
                  <a:tcPr/>
                </a:tc>
                <a:extLst>
                  <a:ext uri="{0D108BD9-81ED-4DB2-BD59-A6C34878D82A}">
                    <a16:rowId xmlns:a16="http://schemas.microsoft.com/office/drawing/2014/main" val="10001"/>
                  </a:ext>
                </a:extLst>
              </a:tr>
              <a:tr h="370840">
                <a:tc>
                  <a:txBody>
                    <a:bodyPr/>
                    <a:lstStyle/>
                    <a:p>
                      <a:r>
                        <a:rPr lang="en-US" sz="1600" dirty="0"/>
                        <a:t>2</a:t>
                      </a:r>
                    </a:p>
                  </a:txBody>
                  <a:tcPr/>
                </a:tc>
                <a:tc>
                  <a:txBody>
                    <a:bodyPr/>
                    <a:lstStyle/>
                    <a:p>
                      <a:r>
                        <a:rPr lang="en-US" sz="1600" dirty="0"/>
                        <a:t>Fully synchronous</a:t>
                      </a:r>
                    </a:p>
                  </a:txBody>
                  <a:tcPr/>
                </a:tc>
                <a:tc>
                  <a:txBody>
                    <a:bodyPr/>
                    <a:lstStyle/>
                    <a:p>
                      <a:r>
                        <a:rPr lang="en-US" sz="1600" dirty="0"/>
                        <a:t>26.15%</a:t>
                      </a:r>
                    </a:p>
                  </a:txBody>
                  <a:tcPr/>
                </a:tc>
                <a:tc>
                  <a:txBody>
                    <a:bodyPr/>
                    <a:lstStyle/>
                    <a:p>
                      <a:r>
                        <a:rPr lang="en-US" sz="1600" dirty="0"/>
                        <a:t>17</a:t>
                      </a:r>
                    </a:p>
                  </a:txBody>
                  <a:tcPr/>
                </a:tc>
                <a:tc>
                  <a:txBody>
                    <a:bodyPr/>
                    <a:lstStyle/>
                    <a:p>
                      <a:r>
                        <a:rPr lang="en-US" sz="1600" dirty="0"/>
                        <a:t>40.00%</a:t>
                      </a:r>
                    </a:p>
                  </a:txBody>
                  <a:tcPr/>
                </a:tc>
                <a:tc>
                  <a:txBody>
                    <a:bodyPr/>
                    <a:lstStyle/>
                    <a:p>
                      <a:r>
                        <a:rPr lang="en-US" sz="1600" dirty="0"/>
                        <a:t>26</a:t>
                      </a:r>
                    </a:p>
                  </a:txBody>
                  <a:tcPr/>
                </a:tc>
                <a:tc>
                  <a:txBody>
                    <a:bodyPr/>
                    <a:lstStyle/>
                    <a:p>
                      <a:r>
                        <a:rPr lang="en-US" sz="1600" dirty="0"/>
                        <a:t>23.08%</a:t>
                      </a:r>
                    </a:p>
                  </a:txBody>
                  <a:tcPr/>
                </a:tc>
                <a:tc>
                  <a:txBody>
                    <a:bodyPr/>
                    <a:lstStyle/>
                    <a:p>
                      <a:r>
                        <a:rPr lang="en-US" sz="1600" dirty="0"/>
                        <a:t>15</a:t>
                      </a:r>
                    </a:p>
                  </a:txBody>
                  <a:tcPr/>
                </a:tc>
                <a:tc>
                  <a:txBody>
                    <a:bodyPr/>
                    <a:lstStyle/>
                    <a:p>
                      <a:r>
                        <a:rPr lang="en-US" sz="1600" dirty="0"/>
                        <a:t>10.77%</a:t>
                      </a:r>
                    </a:p>
                  </a:txBody>
                  <a:tcPr/>
                </a:tc>
                <a:tc>
                  <a:txBody>
                    <a:bodyPr/>
                    <a:lstStyle/>
                    <a:p>
                      <a:r>
                        <a:rPr lang="en-US" sz="1600" dirty="0"/>
                        <a:t>7</a:t>
                      </a:r>
                    </a:p>
                  </a:txBody>
                  <a:tcPr/>
                </a:tc>
                <a:tc>
                  <a:txBody>
                    <a:bodyPr/>
                    <a:lstStyle/>
                    <a:p>
                      <a:r>
                        <a:rPr lang="en-US" sz="1600" dirty="0"/>
                        <a:t>65</a:t>
                      </a:r>
                    </a:p>
                  </a:txBody>
                  <a:tcPr/>
                </a:tc>
                <a:extLst>
                  <a:ext uri="{0D108BD9-81ED-4DB2-BD59-A6C34878D82A}">
                    <a16:rowId xmlns:a16="http://schemas.microsoft.com/office/drawing/2014/main" val="10002"/>
                  </a:ext>
                </a:extLst>
              </a:tr>
              <a:tr h="370840">
                <a:tc>
                  <a:txBody>
                    <a:bodyPr/>
                    <a:lstStyle/>
                    <a:p>
                      <a:r>
                        <a:rPr lang="en-US" sz="1600" dirty="0"/>
                        <a:t>3</a:t>
                      </a:r>
                    </a:p>
                  </a:txBody>
                  <a:tcPr/>
                </a:tc>
                <a:tc>
                  <a:txBody>
                    <a:bodyPr/>
                    <a:lstStyle/>
                    <a:p>
                      <a:r>
                        <a:rPr lang="en-US" sz="1600" dirty="0"/>
                        <a:t>Combination</a:t>
                      </a:r>
                    </a:p>
                  </a:txBody>
                  <a:tcPr/>
                </a:tc>
                <a:tc>
                  <a:txBody>
                    <a:bodyPr/>
                    <a:lstStyle/>
                    <a:p>
                      <a:r>
                        <a:rPr lang="en-US" sz="1600" dirty="0"/>
                        <a:t>52.11%</a:t>
                      </a:r>
                    </a:p>
                  </a:txBody>
                  <a:tcPr/>
                </a:tc>
                <a:tc>
                  <a:txBody>
                    <a:bodyPr/>
                    <a:lstStyle/>
                    <a:p>
                      <a:r>
                        <a:rPr lang="en-US" sz="1600" dirty="0"/>
                        <a:t>37</a:t>
                      </a:r>
                    </a:p>
                  </a:txBody>
                  <a:tcPr/>
                </a:tc>
                <a:tc>
                  <a:txBody>
                    <a:bodyPr/>
                    <a:lstStyle/>
                    <a:p>
                      <a:r>
                        <a:rPr lang="en-US" sz="1600" dirty="0"/>
                        <a:t>29.58%</a:t>
                      </a:r>
                    </a:p>
                  </a:txBody>
                  <a:tcPr/>
                </a:tc>
                <a:tc>
                  <a:txBody>
                    <a:bodyPr/>
                    <a:lstStyle/>
                    <a:p>
                      <a:r>
                        <a:rPr lang="en-US" sz="1600" dirty="0"/>
                        <a:t>21</a:t>
                      </a:r>
                    </a:p>
                  </a:txBody>
                  <a:tcPr/>
                </a:tc>
                <a:tc>
                  <a:txBody>
                    <a:bodyPr/>
                    <a:lstStyle/>
                    <a:p>
                      <a:r>
                        <a:rPr lang="en-US" sz="1600" dirty="0"/>
                        <a:t>9.86%</a:t>
                      </a:r>
                    </a:p>
                  </a:txBody>
                  <a:tcPr/>
                </a:tc>
                <a:tc>
                  <a:txBody>
                    <a:bodyPr/>
                    <a:lstStyle/>
                    <a:p>
                      <a:r>
                        <a:rPr lang="en-US" sz="1600" dirty="0"/>
                        <a:t>7</a:t>
                      </a:r>
                    </a:p>
                  </a:txBody>
                  <a:tcPr/>
                </a:tc>
                <a:tc>
                  <a:txBody>
                    <a:bodyPr/>
                    <a:lstStyle/>
                    <a:p>
                      <a:r>
                        <a:rPr lang="en-US" sz="1600" dirty="0"/>
                        <a:t>8.45%</a:t>
                      </a:r>
                    </a:p>
                  </a:txBody>
                  <a:tcPr/>
                </a:tc>
                <a:tc>
                  <a:txBody>
                    <a:bodyPr/>
                    <a:lstStyle/>
                    <a:p>
                      <a:r>
                        <a:rPr lang="en-US" sz="1600" dirty="0"/>
                        <a:t>6</a:t>
                      </a:r>
                    </a:p>
                  </a:txBody>
                  <a:tcPr/>
                </a:tc>
                <a:tc>
                  <a:txBody>
                    <a:bodyPr/>
                    <a:lstStyle/>
                    <a:p>
                      <a:r>
                        <a:rPr lang="en-US" sz="1600" dirty="0"/>
                        <a:t>71</a:t>
                      </a:r>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a:t>Q9 - How interested would you be in teaching a HyFlex course if available (where the class would take place on campus and students could choose to attend either in-person or via Zoom)?</a:t>
            </a:r>
          </a:p>
        </p:txBody>
      </p:sp>
      <p:pic>
        <p:nvPicPr>
          <p:cNvPr id="3" name="Object 2"/>
          <p:cNvPicPr>
            <a:picLocks noChangeAspect="1"/>
          </p:cNvPicPr>
          <p:nvPr/>
        </p:nvPicPr>
        <p:blipFill>
          <a:blip r:embed="rId2" cstate="print"/>
          <a:stretch>
            <a:fillRect/>
          </a:stretch>
        </p:blipFill>
        <p:spPr>
          <a:xfrm>
            <a:off x="75889" y="1287549"/>
            <a:ext cx="6490281" cy="4056426"/>
          </a:xfrm>
          <a:prstGeom prst="rect">
            <a:avLst/>
          </a:prstGeom>
        </p:spPr>
      </p:pic>
      <p:graphicFrame>
        <p:nvGraphicFramePr>
          <p:cNvPr id="4" name="Chart 3">
            <a:extLst>
              <a:ext uri="{FF2B5EF4-FFF2-40B4-BE49-F238E27FC236}">
                <a16:creationId xmlns:a16="http://schemas.microsoft.com/office/drawing/2014/main" id="{67E025EA-58A9-7396-9513-63BB5EB4AD61}"/>
              </a:ext>
            </a:extLst>
          </p:cNvPr>
          <p:cNvGraphicFramePr>
            <a:graphicFrameLocks/>
          </p:cNvGraphicFramePr>
          <p:nvPr>
            <p:extLst>
              <p:ext uri="{D42A27DB-BD31-4B8C-83A1-F6EECF244321}">
                <p14:modId xmlns:p14="http://schemas.microsoft.com/office/powerpoint/2010/main" val="852684604"/>
              </p:ext>
            </p:extLst>
          </p:nvPr>
        </p:nvGraphicFramePr>
        <p:xfrm>
          <a:off x="3482503" y="4114800"/>
          <a:ext cx="5585608" cy="2743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a:t>Q9 - How interested would you be in teaching a HyFlex course if available (where the class would take place on campus and students could choose to attend either in-person or via Zoom)?</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222504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a:t>#</a:t>
                      </a:r>
                    </a:p>
                  </a:txBody>
                  <a:tcPr/>
                </a:tc>
                <a:tc>
                  <a:txBody>
                    <a:bodyPr/>
                    <a:lstStyle/>
                    <a:p>
                      <a:r>
                        <a:rPr lang="en-US" sz="1600" dirty="0"/>
                        <a:t>Answer</a:t>
                      </a:r>
                    </a:p>
                  </a:txBody>
                  <a:tcPr/>
                </a:tc>
                <a:tc>
                  <a:txBody>
                    <a:bodyPr/>
                    <a:lstStyle/>
                    <a:p>
                      <a:r>
                        <a:rPr lang="en-US" sz="1600" dirty="0"/>
                        <a:t>%</a:t>
                      </a:r>
                    </a:p>
                  </a:txBody>
                  <a:tcPr/>
                </a:tc>
                <a:tc>
                  <a:txBody>
                    <a:bodyPr/>
                    <a:lstStyle/>
                    <a:p>
                      <a:r>
                        <a:rPr lang="en-US" sz="1600" dirty="0"/>
                        <a:t>Count</a:t>
                      </a:r>
                    </a:p>
                  </a:txBody>
                  <a:tcPr/>
                </a:tc>
                <a:extLst>
                  <a:ext uri="{0D108BD9-81ED-4DB2-BD59-A6C34878D82A}">
                    <a16:rowId xmlns:a16="http://schemas.microsoft.com/office/drawing/2014/main" val="10000"/>
                  </a:ext>
                </a:extLst>
              </a:tr>
              <a:tr h="370840">
                <a:tc>
                  <a:txBody>
                    <a:bodyPr/>
                    <a:lstStyle/>
                    <a:p>
                      <a:r>
                        <a:rPr lang="en-US" sz="1600" dirty="0"/>
                        <a:t>1</a:t>
                      </a:r>
                    </a:p>
                  </a:txBody>
                  <a:tcPr/>
                </a:tc>
                <a:tc>
                  <a:txBody>
                    <a:bodyPr/>
                    <a:lstStyle/>
                    <a:p>
                      <a:r>
                        <a:rPr lang="en-US" sz="1600" dirty="0"/>
                        <a:t>Very Interested</a:t>
                      </a:r>
                    </a:p>
                  </a:txBody>
                  <a:tcPr/>
                </a:tc>
                <a:tc>
                  <a:txBody>
                    <a:bodyPr/>
                    <a:lstStyle/>
                    <a:p>
                      <a:r>
                        <a:rPr lang="en-US" sz="1600" dirty="0"/>
                        <a:t>9.76%</a:t>
                      </a:r>
                    </a:p>
                  </a:txBody>
                  <a:tcPr/>
                </a:tc>
                <a:tc>
                  <a:txBody>
                    <a:bodyPr/>
                    <a:lstStyle/>
                    <a:p>
                      <a:r>
                        <a:rPr lang="en-US" sz="1600" dirty="0"/>
                        <a:t>8</a:t>
                      </a:r>
                    </a:p>
                  </a:txBody>
                  <a:tcPr/>
                </a:tc>
                <a:extLst>
                  <a:ext uri="{0D108BD9-81ED-4DB2-BD59-A6C34878D82A}">
                    <a16:rowId xmlns:a16="http://schemas.microsoft.com/office/drawing/2014/main" val="10001"/>
                  </a:ext>
                </a:extLst>
              </a:tr>
              <a:tr h="370840">
                <a:tc>
                  <a:txBody>
                    <a:bodyPr/>
                    <a:lstStyle/>
                    <a:p>
                      <a:r>
                        <a:rPr lang="en-US" sz="1600" dirty="0"/>
                        <a:t>2</a:t>
                      </a:r>
                    </a:p>
                  </a:txBody>
                  <a:tcPr/>
                </a:tc>
                <a:tc>
                  <a:txBody>
                    <a:bodyPr/>
                    <a:lstStyle/>
                    <a:p>
                      <a:r>
                        <a:rPr lang="en-US" sz="1600" dirty="0"/>
                        <a:t>Interested</a:t>
                      </a:r>
                    </a:p>
                  </a:txBody>
                  <a:tcPr/>
                </a:tc>
                <a:tc>
                  <a:txBody>
                    <a:bodyPr/>
                    <a:lstStyle/>
                    <a:p>
                      <a:r>
                        <a:rPr lang="en-US" sz="1600" dirty="0"/>
                        <a:t>12.20%</a:t>
                      </a:r>
                    </a:p>
                  </a:txBody>
                  <a:tcPr/>
                </a:tc>
                <a:tc>
                  <a:txBody>
                    <a:bodyPr/>
                    <a:lstStyle/>
                    <a:p>
                      <a:r>
                        <a:rPr lang="en-US" sz="1600" dirty="0"/>
                        <a:t>10</a:t>
                      </a:r>
                    </a:p>
                  </a:txBody>
                  <a:tcPr/>
                </a:tc>
                <a:extLst>
                  <a:ext uri="{0D108BD9-81ED-4DB2-BD59-A6C34878D82A}">
                    <a16:rowId xmlns:a16="http://schemas.microsoft.com/office/drawing/2014/main" val="10002"/>
                  </a:ext>
                </a:extLst>
              </a:tr>
              <a:tr h="370840">
                <a:tc>
                  <a:txBody>
                    <a:bodyPr/>
                    <a:lstStyle/>
                    <a:p>
                      <a:r>
                        <a:rPr lang="en-US" sz="1600" dirty="0"/>
                        <a:t>3</a:t>
                      </a:r>
                    </a:p>
                  </a:txBody>
                  <a:tcPr/>
                </a:tc>
                <a:tc>
                  <a:txBody>
                    <a:bodyPr/>
                    <a:lstStyle/>
                    <a:p>
                      <a:r>
                        <a:rPr lang="en-US" sz="1600" dirty="0"/>
                        <a:t>Not Interested</a:t>
                      </a:r>
                    </a:p>
                  </a:txBody>
                  <a:tcPr/>
                </a:tc>
                <a:tc>
                  <a:txBody>
                    <a:bodyPr/>
                    <a:lstStyle/>
                    <a:p>
                      <a:r>
                        <a:rPr lang="en-US" sz="1600" dirty="0"/>
                        <a:t>70.73%</a:t>
                      </a:r>
                    </a:p>
                  </a:txBody>
                  <a:tcPr/>
                </a:tc>
                <a:tc>
                  <a:txBody>
                    <a:bodyPr/>
                    <a:lstStyle/>
                    <a:p>
                      <a:r>
                        <a:rPr lang="en-US" sz="1600" dirty="0"/>
                        <a:t>58</a:t>
                      </a:r>
                    </a:p>
                  </a:txBody>
                  <a:tcPr/>
                </a:tc>
                <a:extLst>
                  <a:ext uri="{0D108BD9-81ED-4DB2-BD59-A6C34878D82A}">
                    <a16:rowId xmlns:a16="http://schemas.microsoft.com/office/drawing/2014/main" val="10003"/>
                  </a:ext>
                </a:extLst>
              </a:tr>
              <a:tr h="370840">
                <a:tc>
                  <a:txBody>
                    <a:bodyPr/>
                    <a:lstStyle/>
                    <a:p>
                      <a:r>
                        <a:rPr lang="en-US" sz="1600" dirty="0"/>
                        <a:t>4</a:t>
                      </a:r>
                    </a:p>
                  </a:txBody>
                  <a:tcPr/>
                </a:tc>
                <a:tc>
                  <a:txBody>
                    <a:bodyPr/>
                    <a:lstStyle/>
                    <a:p>
                      <a:r>
                        <a:rPr lang="en-US" sz="1600" dirty="0"/>
                        <a:t>Not sure</a:t>
                      </a:r>
                    </a:p>
                  </a:txBody>
                  <a:tcPr/>
                </a:tc>
                <a:tc>
                  <a:txBody>
                    <a:bodyPr/>
                    <a:lstStyle/>
                    <a:p>
                      <a:r>
                        <a:rPr lang="en-US" sz="1600" dirty="0"/>
                        <a:t>7.32%</a:t>
                      </a:r>
                    </a:p>
                  </a:txBody>
                  <a:tcPr/>
                </a:tc>
                <a:tc>
                  <a:txBody>
                    <a:bodyPr/>
                    <a:lstStyle/>
                    <a:p>
                      <a:r>
                        <a:rPr lang="en-US" sz="1600" dirty="0"/>
                        <a:t>6</a:t>
                      </a:r>
                    </a:p>
                  </a:txBody>
                  <a:tcPr/>
                </a:tc>
                <a:extLst>
                  <a:ext uri="{0D108BD9-81ED-4DB2-BD59-A6C34878D82A}">
                    <a16:rowId xmlns:a16="http://schemas.microsoft.com/office/drawing/2014/main" val="10004"/>
                  </a:ext>
                </a:extLst>
              </a:tr>
              <a:tr h="370840">
                <a:tc>
                  <a:txBody>
                    <a:bodyPr/>
                    <a:lstStyle/>
                    <a:p>
                      <a:endParaRPr lang="en-US" sz="1600" dirty="0"/>
                    </a:p>
                  </a:txBody>
                  <a:tcPr/>
                </a:tc>
                <a:tc>
                  <a:txBody>
                    <a:bodyPr/>
                    <a:lstStyle/>
                    <a:p>
                      <a:r>
                        <a:rPr lang="en-US" sz="1600" dirty="0"/>
                        <a:t>Total</a:t>
                      </a:r>
                    </a:p>
                  </a:txBody>
                  <a:tcPr/>
                </a:tc>
                <a:tc>
                  <a:txBody>
                    <a:bodyPr/>
                    <a:lstStyle/>
                    <a:p>
                      <a:r>
                        <a:rPr lang="en-US" sz="1600" dirty="0"/>
                        <a:t>100%</a:t>
                      </a:r>
                    </a:p>
                  </a:txBody>
                  <a:tcPr/>
                </a:tc>
                <a:tc>
                  <a:txBody>
                    <a:bodyPr/>
                    <a:lstStyle/>
                    <a:p>
                      <a:r>
                        <a:rPr lang="en-US" sz="1600" dirty="0"/>
                        <a:t>82</a:t>
                      </a:r>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a:t>Q10 - What has been your experience using the following tools to communicate with your students</a:t>
            </a:r>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a:t>Q10 - What has been your experience using the following tools to communicate with your students</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934768" cy="5227320"/>
        </p:xfrm>
        <a:graphic>
          <a:graphicData uri="http://schemas.openxmlformats.org/drawingml/2006/table">
            <a:tbl>
              <a:tblPr firstRow="1" bandRow="1">
                <a:tableStyleId>{69012ECD-51FC-41F1-AA8D-1B2483CD663E}</a:tableStyleId>
              </a:tblPr>
              <a:tblGrid>
                <a:gridCol w="992752">
                  <a:extLst>
                    <a:ext uri="{9D8B030D-6E8A-4147-A177-3AD203B41FA5}">
                      <a16:colId xmlns:a16="http://schemas.microsoft.com/office/drawing/2014/main" val="20000"/>
                    </a:ext>
                  </a:extLst>
                </a:gridCol>
                <a:gridCol w="992752">
                  <a:extLst>
                    <a:ext uri="{9D8B030D-6E8A-4147-A177-3AD203B41FA5}">
                      <a16:colId xmlns:a16="http://schemas.microsoft.com/office/drawing/2014/main" val="20001"/>
                    </a:ext>
                  </a:extLst>
                </a:gridCol>
                <a:gridCol w="992752">
                  <a:extLst>
                    <a:ext uri="{9D8B030D-6E8A-4147-A177-3AD203B41FA5}">
                      <a16:colId xmlns:a16="http://schemas.microsoft.com/office/drawing/2014/main" val="20002"/>
                    </a:ext>
                  </a:extLst>
                </a:gridCol>
                <a:gridCol w="992752">
                  <a:extLst>
                    <a:ext uri="{9D8B030D-6E8A-4147-A177-3AD203B41FA5}">
                      <a16:colId xmlns:a16="http://schemas.microsoft.com/office/drawing/2014/main" val="20003"/>
                    </a:ext>
                  </a:extLst>
                </a:gridCol>
                <a:gridCol w="992752">
                  <a:extLst>
                    <a:ext uri="{9D8B030D-6E8A-4147-A177-3AD203B41FA5}">
                      <a16:colId xmlns:a16="http://schemas.microsoft.com/office/drawing/2014/main" val="20004"/>
                    </a:ext>
                  </a:extLst>
                </a:gridCol>
                <a:gridCol w="992752">
                  <a:extLst>
                    <a:ext uri="{9D8B030D-6E8A-4147-A177-3AD203B41FA5}">
                      <a16:colId xmlns:a16="http://schemas.microsoft.com/office/drawing/2014/main" val="20005"/>
                    </a:ext>
                  </a:extLst>
                </a:gridCol>
                <a:gridCol w="992752">
                  <a:extLst>
                    <a:ext uri="{9D8B030D-6E8A-4147-A177-3AD203B41FA5}">
                      <a16:colId xmlns:a16="http://schemas.microsoft.com/office/drawing/2014/main" val="20006"/>
                    </a:ext>
                  </a:extLst>
                </a:gridCol>
                <a:gridCol w="992752">
                  <a:extLst>
                    <a:ext uri="{9D8B030D-6E8A-4147-A177-3AD203B41FA5}">
                      <a16:colId xmlns:a16="http://schemas.microsoft.com/office/drawing/2014/main" val="20007"/>
                    </a:ext>
                  </a:extLst>
                </a:gridCol>
                <a:gridCol w="992752">
                  <a:extLst>
                    <a:ext uri="{9D8B030D-6E8A-4147-A177-3AD203B41FA5}">
                      <a16:colId xmlns:a16="http://schemas.microsoft.com/office/drawing/2014/main" val="20008"/>
                    </a:ext>
                  </a:extLst>
                </a:gridCol>
              </a:tblGrid>
              <a:tr h="370840">
                <a:tc>
                  <a:txBody>
                    <a:bodyPr/>
                    <a:lstStyle/>
                    <a:p>
                      <a:r>
                        <a:rPr lang="en-US" sz="1600" dirty="0"/>
                        <a:t>#</a:t>
                      </a:r>
                    </a:p>
                  </a:txBody>
                  <a:tcPr/>
                </a:tc>
                <a:tc>
                  <a:txBody>
                    <a:bodyPr/>
                    <a:lstStyle/>
                    <a:p>
                      <a:r>
                        <a:rPr lang="en-US" sz="1600" dirty="0"/>
                        <a:t>Question</a:t>
                      </a:r>
                    </a:p>
                  </a:txBody>
                  <a:tcPr/>
                </a:tc>
                <a:tc>
                  <a:txBody>
                    <a:bodyPr/>
                    <a:lstStyle/>
                    <a:p>
                      <a:r>
                        <a:rPr lang="en-US" sz="1600" dirty="0"/>
                        <a:t>Used &amp; met instructional needs</a:t>
                      </a:r>
                    </a:p>
                  </a:txBody>
                  <a:tcPr/>
                </a:tc>
                <a:tc>
                  <a:txBody>
                    <a:bodyPr/>
                    <a:lstStyle/>
                    <a:p>
                      <a:endParaRPr lang="en-US" sz="1600" dirty="0"/>
                    </a:p>
                  </a:txBody>
                  <a:tcPr/>
                </a:tc>
                <a:tc>
                  <a:txBody>
                    <a:bodyPr/>
                    <a:lstStyle/>
                    <a:p>
                      <a:r>
                        <a:rPr lang="en-US" sz="1600" dirty="0"/>
                        <a:t>Used  &amp; did not meet instructional needs</a:t>
                      </a:r>
                    </a:p>
                  </a:txBody>
                  <a:tcPr/>
                </a:tc>
                <a:tc>
                  <a:txBody>
                    <a:bodyPr/>
                    <a:lstStyle/>
                    <a:p>
                      <a:endParaRPr lang="en-US" sz="1600" dirty="0"/>
                    </a:p>
                  </a:txBody>
                  <a:tcPr/>
                </a:tc>
                <a:tc>
                  <a:txBody>
                    <a:bodyPr/>
                    <a:lstStyle/>
                    <a:p>
                      <a:r>
                        <a:rPr lang="en-US" sz="1600" dirty="0"/>
                        <a:t>Did Not Use</a:t>
                      </a:r>
                    </a:p>
                  </a:txBody>
                  <a:tcPr/>
                </a:tc>
                <a:tc>
                  <a:txBody>
                    <a:bodyPr/>
                    <a:lstStyle/>
                    <a:p>
                      <a:endParaRPr lang="en-US" sz="1600" dirty="0"/>
                    </a:p>
                  </a:txBody>
                  <a:tcPr/>
                </a:tc>
                <a:tc>
                  <a:txBody>
                    <a:bodyPr/>
                    <a:lstStyle/>
                    <a:p>
                      <a:r>
                        <a:rPr lang="en-US" sz="1600" dirty="0"/>
                        <a:t>Total</a:t>
                      </a:r>
                    </a:p>
                  </a:txBody>
                  <a:tcPr/>
                </a:tc>
                <a:extLst>
                  <a:ext uri="{0D108BD9-81ED-4DB2-BD59-A6C34878D82A}">
                    <a16:rowId xmlns:a16="http://schemas.microsoft.com/office/drawing/2014/main" val="10000"/>
                  </a:ext>
                </a:extLst>
              </a:tr>
              <a:tr h="370840">
                <a:tc>
                  <a:txBody>
                    <a:bodyPr/>
                    <a:lstStyle/>
                    <a:p>
                      <a:r>
                        <a:rPr lang="en-US" sz="1600" dirty="0"/>
                        <a:t>1</a:t>
                      </a:r>
                    </a:p>
                  </a:txBody>
                  <a:tcPr/>
                </a:tc>
                <a:tc>
                  <a:txBody>
                    <a:bodyPr/>
                    <a:lstStyle/>
                    <a:p>
                      <a:r>
                        <a:rPr lang="en-US" sz="1600" dirty="0"/>
                        <a:t>KCC Email</a:t>
                      </a:r>
                    </a:p>
                  </a:txBody>
                  <a:tcPr/>
                </a:tc>
                <a:tc>
                  <a:txBody>
                    <a:bodyPr/>
                    <a:lstStyle/>
                    <a:p>
                      <a:r>
                        <a:rPr lang="en-US" sz="1600" dirty="0"/>
                        <a:t>92.59%</a:t>
                      </a:r>
                    </a:p>
                  </a:txBody>
                  <a:tcPr/>
                </a:tc>
                <a:tc>
                  <a:txBody>
                    <a:bodyPr/>
                    <a:lstStyle/>
                    <a:p>
                      <a:r>
                        <a:rPr lang="en-US" sz="1600" dirty="0"/>
                        <a:t>75</a:t>
                      </a:r>
                    </a:p>
                  </a:txBody>
                  <a:tcPr/>
                </a:tc>
                <a:tc>
                  <a:txBody>
                    <a:bodyPr/>
                    <a:lstStyle/>
                    <a:p>
                      <a:r>
                        <a:rPr lang="en-US" sz="1600" dirty="0"/>
                        <a:t>7.41%</a:t>
                      </a:r>
                    </a:p>
                  </a:txBody>
                  <a:tcPr/>
                </a:tc>
                <a:tc>
                  <a:txBody>
                    <a:bodyPr/>
                    <a:lstStyle/>
                    <a:p>
                      <a:r>
                        <a:rPr lang="en-US" sz="1600" dirty="0"/>
                        <a:t>6</a:t>
                      </a:r>
                    </a:p>
                  </a:txBody>
                  <a:tcPr/>
                </a:tc>
                <a:tc>
                  <a:txBody>
                    <a:bodyPr/>
                    <a:lstStyle/>
                    <a:p>
                      <a:r>
                        <a:rPr lang="en-US" sz="1600" dirty="0"/>
                        <a:t>0.00%</a:t>
                      </a:r>
                    </a:p>
                  </a:txBody>
                  <a:tcPr/>
                </a:tc>
                <a:tc>
                  <a:txBody>
                    <a:bodyPr/>
                    <a:lstStyle/>
                    <a:p>
                      <a:r>
                        <a:rPr lang="en-US" sz="1600" dirty="0"/>
                        <a:t>0</a:t>
                      </a:r>
                    </a:p>
                  </a:txBody>
                  <a:tcPr/>
                </a:tc>
                <a:tc>
                  <a:txBody>
                    <a:bodyPr/>
                    <a:lstStyle/>
                    <a:p>
                      <a:r>
                        <a:rPr lang="en-US" sz="1600" dirty="0"/>
                        <a:t>81</a:t>
                      </a:r>
                    </a:p>
                  </a:txBody>
                  <a:tcPr/>
                </a:tc>
                <a:extLst>
                  <a:ext uri="{0D108BD9-81ED-4DB2-BD59-A6C34878D82A}">
                    <a16:rowId xmlns:a16="http://schemas.microsoft.com/office/drawing/2014/main" val="10001"/>
                  </a:ext>
                </a:extLst>
              </a:tr>
              <a:tr h="370840">
                <a:tc>
                  <a:txBody>
                    <a:bodyPr/>
                    <a:lstStyle/>
                    <a:p>
                      <a:r>
                        <a:rPr lang="en-US" sz="1600" dirty="0"/>
                        <a:t>2</a:t>
                      </a:r>
                    </a:p>
                  </a:txBody>
                  <a:tcPr/>
                </a:tc>
                <a:tc>
                  <a:txBody>
                    <a:bodyPr/>
                    <a:lstStyle/>
                    <a:p>
                      <a:r>
                        <a:rPr lang="en-US" sz="1600" dirty="0"/>
                        <a:t>Blackboard Collaborate</a:t>
                      </a:r>
                    </a:p>
                  </a:txBody>
                  <a:tcPr/>
                </a:tc>
                <a:tc>
                  <a:txBody>
                    <a:bodyPr/>
                    <a:lstStyle/>
                    <a:p>
                      <a:r>
                        <a:rPr lang="en-US" sz="1600" dirty="0"/>
                        <a:t>47.37%</a:t>
                      </a:r>
                    </a:p>
                  </a:txBody>
                  <a:tcPr/>
                </a:tc>
                <a:tc>
                  <a:txBody>
                    <a:bodyPr/>
                    <a:lstStyle/>
                    <a:p>
                      <a:r>
                        <a:rPr lang="en-US" sz="1600" dirty="0"/>
                        <a:t>36</a:t>
                      </a:r>
                    </a:p>
                  </a:txBody>
                  <a:tcPr/>
                </a:tc>
                <a:tc>
                  <a:txBody>
                    <a:bodyPr/>
                    <a:lstStyle/>
                    <a:p>
                      <a:r>
                        <a:rPr lang="en-US" sz="1600" dirty="0"/>
                        <a:t>9.21%</a:t>
                      </a:r>
                    </a:p>
                  </a:txBody>
                  <a:tcPr/>
                </a:tc>
                <a:tc>
                  <a:txBody>
                    <a:bodyPr/>
                    <a:lstStyle/>
                    <a:p>
                      <a:r>
                        <a:rPr lang="en-US" sz="1600" dirty="0"/>
                        <a:t>7</a:t>
                      </a:r>
                    </a:p>
                  </a:txBody>
                  <a:tcPr/>
                </a:tc>
                <a:tc>
                  <a:txBody>
                    <a:bodyPr/>
                    <a:lstStyle/>
                    <a:p>
                      <a:r>
                        <a:rPr lang="en-US" sz="1600" dirty="0"/>
                        <a:t>43.42%</a:t>
                      </a:r>
                    </a:p>
                  </a:txBody>
                  <a:tcPr/>
                </a:tc>
                <a:tc>
                  <a:txBody>
                    <a:bodyPr/>
                    <a:lstStyle/>
                    <a:p>
                      <a:r>
                        <a:rPr lang="en-US" sz="1600" dirty="0"/>
                        <a:t>33</a:t>
                      </a:r>
                    </a:p>
                  </a:txBody>
                  <a:tcPr/>
                </a:tc>
                <a:tc>
                  <a:txBody>
                    <a:bodyPr/>
                    <a:lstStyle/>
                    <a:p>
                      <a:r>
                        <a:rPr lang="en-US" sz="1600" dirty="0"/>
                        <a:t>76</a:t>
                      </a:r>
                    </a:p>
                  </a:txBody>
                  <a:tcPr/>
                </a:tc>
                <a:extLst>
                  <a:ext uri="{0D108BD9-81ED-4DB2-BD59-A6C34878D82A}">
                    <a16:rowId xmlns:a16="http://schemas.microsoft.com/office/drawing/2014/main" val="10002"/>
                  </a:ext>
                </a:extLst>
              </a:tr>
              <a:tr h="370840">
                <a:tc>
                  <a:txBody>
                    <a:bodyPr/>
                    <a:lstStyle/>
                    <a:p>
                      <a:r>
                        <a:rPr lang="en-US" sz="1600" dirty="0"/>
                        <a:t>3</a:t>
                      </a:r>
                    </a:p>
                  </a:txBody>
                  <a:tcPr/>
                </a:tc>
                <a:tc>
                  <a:txBody>
                    <a:bodyPr/>
                    <a:lstStyle/>
                    <a:p>
                      <a:r>
                        <a:rPr lang="en-US" sz="1600" dirty="0"/>
                        <a:t>Zoom</a:t>
                      </a:r>
                    </a:p>
                  </a:txBody>
                  <a:tcPr/>
                </a:tc>
                <a:tc>
                  <a:txBody>
                    <a:bodyPr/>
                    <a:lstStyle/>
                    <a:p>
                      <a:r>
                        <a:rPr lang="en-US" sz="1600" dirty="0"/>
                        <a:t>74.03%</a:t>
                      </a:r>
                    </a:p>
                  </a:txBody>
                  <a:tcPr/>
                </a:tc>
                <a:tc>
                  <a:txBody>
                    <a:bodyPr/>
                    <a:lstStyle/>
                    <a:p>
                      <a:r>
                        <a:rPr lang="en-US" sz="1600" dirty="0"/>
                        <a:t>57</a:t>
                      </a:r>
                    </a:p>
                  </a:txBody>
                  <a:tcPr/>
                </a:tc>
                <a:tc>
                  <a:txBody>
                    <a:bodyPr/>
                    <a:lstStyle/>
                    <a:p>
                      <a:r>
                        <a:rPr lang="en-US" sz="1600" dirty="0"/>
                        <a:t>6.49%</a:t>
                      </a:r>
                    </a:p>
                  </a:txBody>
                  <a:tcPr/>
                </a:tc>
                <a:tc>
                  <a:txBody>
                    <a:bodyPr/>
                    <a:lstStyle/>
                    <a:p>
                      <a:r>
                        <a:rPr lang="en-US" sz="1600" dirty="0"/>
                        <a:t>5</a:t>
                      </a:r>
                    </a:p>
                  </a:txBody>
                  <a:tcPr/>
                </a:tc>
                <a:tc>
                  <a:txBody>
                    <a:bodyPr/>
                    <a:lstStyle/>
                    <a:p>
                      <a:r>
                        <a:rPr lang="en-US" sz="1600" dirty="0"/>
                        <a:t>19.48%</a:t>
                      </a:r>
                    </a:p>
                  </a:txBody>
                  <a:tcPr/>
                </a:tc>
                <a:tc>
                  <a:txBody>
                    <a:bodyPr/>
                    <a:lstStyle/>
                    <a:p>
                      <a:r>
                        <a:rPr lang="en-US" sz="1600" dirty="0"/>
                        <a:t>15</a:t>
                      </a:r>
                    </a:p>
                  </a:txBody>
                  <a:tcPr/>
                </a:tc>
                <a:tc>
                  <a:txBody>
                    <a:bodyPr/>
                    <a:lstStyle/>
                    <a:p>
                      <a:r>
                        <a:rPr lang="en-US" sz="1600" dirty="0"/>
                        <a:t>77</a:t>
                      </a:r>
                    </a:p>
                  </a:txBody>
                  <a:tcPr/>
                </a:tc>
                <a:extLst>
                  <a:ext uri="{0D108BD9-81ED-4DB2-BD59-A6C34878D82A}">
                    <a16:rowId xmlns:a16="http://schemas.microsoft.com/office/drawing/2014/main" val="10003"/>
                  </a:ext>
                </a:extLst>
              </a:tr>
              <a:tr h="370840">
                <a:tc>
                  <a:txBody>
                    <a:bodyPr/>
                    <a:lstStyle/>
                    <a:p>
                      <a:r>
                        <a:rPr lang="en-US" sz="1600" dirty="0"/>
                        <a:t>4</a:t>
                      </a:r>
                    </a:p>
                  </a:txBody>
                  <a:tcPr/>
                </a:tc>
                <a:tc>
                  <a:txBody>
                    <a:bodyPr/>
                    <a:lstStyle/>
                    <a:p>
                      <a:r>
                        <a:rPr lang="en-US" sz="1600" dirty="0"/>
                        <a:t>Google Docs</a:t>
                      </a:r>
                    </a:p>
                  </a:txBody>
                  <a:tcPr/>
                </a:tc>
                <a:tc>
                  <a:txBody>
                    <a:bodyPr/>
                    <a:lstStyle/>
                    <a:p>
                      <a:r>
                        <a:rPr lang="en-US" sz="1600" dirty="0"/>
                        <a:t>29.58%</a:t>
                      </a:r>
                    </a:p>
                  </a:txBody>
                  <a:tcPr/>
                </a:tc>
                <a:tc>
                  <a:txBody>
                    <a:bodyPr/>
                    <a:lstStyle/>
                    <a:p>
                      <a:r>
                        <a:rPr lang="en-US" sz="1600" dirty="0"/>
                        <a:t>21</a:t>
                      </a:r>
                    </a:p>
                  </a:txBody>
                  <a:tcPr/>
                </a:tc>
                <a:tc>
                  <a:txBody>
                    <a:bodyPr/>
                    <a:lstStyle/>
                    <a:p>
                      <a:r>
                        <a:rPr lang="en-US" sz="1600" dirty="0"/>
                        <a:t>5.63%</a:t>
                      </a:r>
                    </a:p>
                  </a:txBody>
                  <a:tcPr/>
                </a:tc>
                <a:tc>
                  <a:txBody>
                    <a:bodyPr/>
                    <a:lstStyle/>
                    <a:p>
                      <a:r>
                        <a:rPr lang="en-US" sz="1600" dirty="0"/>
                        <a:t>4</a:t>
                      </a:r>
                    </a:p>
                  </a:txBody>
                  <a:tcPr/>
                </a:tc>
                <a:tc>
                  <a:txBody>
                    <a:bodyPr/>
                    <a:lstStyle/>
                    <a:p>
                      <a:r>
                        <a:rPr lang="en-US" sz="1600" dirty="0"/>
                        <a:t>64.79%</a:t>
                      </a:r>
                    </a:p>
                  </a:txBody>
                  <a:tcPr/>
                </a:tc>
                <a:tc>
                  <a:txBody>
                    <a:bodyPr/>
                    <a:lstStyle/>
                    <a:p>
                      <a:r>
                        <a:rPr lang="en-US" sz="1600" dirty="0"/>
                        <a:t>46</a:t>
                      </a:r>
                    </a:p>
                  </a:txBody>
                  <a:tcPr/>
                </a:tc>
                <a:tc>
                  <a:txBody>
                    <a:bodyPr/>
                    <a:lstStyle/>
                    <a:p>
                      <a:r>
                        <a:rPr lang="en-US" sz="1600" dirty="0"/>
                        <a:t>71</a:t>
                      </a:r>
                    </a:p>
                  </a:txBody>
                  <a:tcPr/>
                </a:tc>
                <a:extLst>
                  <a:ext uri="{0D108BD9-81ED-4DB2-BD59-A6C34878D82A}">
                    <a16:rowId xmlns:a16="http://schemas.microsoft.com/office/drawing/2014/main" val="10004"/>
                  </a:ext>
                </a:extLst>
              </a:tr>
              <a:tr h="370840">
                <a:tc>
                  <a:txBody>
                    <a:bodyPr/>
                    <a:lstStyle/>
                    <a:p>
                      <a:r>
                        <a:rPr lang="en-US" sz="1600" dirty="0"/>
                        <a:t>5</a:t>
                      </a:r>
                    </a:p>
                  </a:txBody>
                  <a:tcPr/>
                </a:tc>
                <a:tc>
                  <a:txBody>
                    <a:bodyPr/>
                    <a:lstStyle/>
                    <a:p>
                      <a:r>
                        <a:rPr lang="en-US" sz="1600" dirty="0"/>
                        <a:t>MS Teams</a:t>
                      </a:r>
                    </a:p>
                  </a:txBody>
                  <a:tcPr/>
                </a:tc>
                <a:tc>
                  <a:txBody>
                    <a:bodyPr/>
                    <a:lstStyle/>
                    <a:p>
                      <a:r>
                        <a:rPr lang="en-US" sz="1600" dirty="0"/>
                        <a:t>1.43%</a:t>
                      </a:r>
                    </a:p>
                  </a:txBody>
                  <a:tcPr/>
                </a:tc>
                <a:tc>
                  <a:txBody>
                    <a:bodyPr/>
                    <a:lstStyle/>
                    <a:p>
                      <a:r>
                        <a:rPr lang="en-US" sz="1600" dirty="0"/>
                        <a:t>1</a:t>
                      </a:r>
                    </a:p>
                  </a:txBody>
                  <a:tcPr/>
                </a:tc>
                <a:tc>
                  <a:txBody>
                    <a:bodyPr/>
                    <a:lstStyle/>
                    <a:p>
                      <a:r>
                        <a:rPr lang="en-US" sz="1600" dirty="0"/>
                        <a:t>2.86%</a:t>
                      </a:r>
                    </a:p>
                  </a:txBody>
                  <a:tcPr/>
                </a:tc>
                <a:tc>
                  <a:txBody>
                    <a:bodyPr/>
                    <a:lstStyle/>
                    <a:p>
                      <a:r>
                        <a:rPr lang="en-US" sz="1600" dirty="0"/>
                        <a:t>2</a:t>
                      </a:r>
                    </a:p>
                  </a:txBody>
                  <a:tcPr/>
                </a:tc>
                <a:tc>
                  <a:txBody>
                    <a:bodyPr/>
                    <a:lstStyle/>
                    <a:p>
                      <a:r>
                        <a:rPr lang="en-US" sz="1600" dirty="0"/>
                        <a:t>95.71%</a:t>
                      </a:r>
                    </a:p>
                  </a:txBody>
                  <a:tcPr/>
                </a:tc>
                <a:tc>
                  <a:txBody>
                    <a:bodyPr/>
                    <a:lstStyle/>
                    <a:p>
                      <a:r>
                        <a:rPr lang="en-US" sz="1600" dirty="0"/>
                        <a:t>67</a:t>
                      </a:r>
                    </a:p>
                  </a:txBody>
                  <a:tcPr/>
                </a:tc>
                <a:tc>
                  <a:txBody>
                    <a:bodyPr/>
                    <a:lstStyle/>
                    <a:p>
                      <a:r>
                        <a:rPr lang="en-US" sz="1600" dirty="0"/>
                        <a:t>70</a:t>
                      </a:r>
                    </a:p>
                  </a:txBody>
                  <a:tcPr/>
                </a:tc>
                <a:extLst>
                  <a:ext uri="{0D108BD9-81ED-4DB2-BD59-A6C34878D82A}">
                    <a16:rowId xmlns:a16="http://schemas.microsoft.com/office/drawing/2014/main" val="10005"/>
                  </a:ext>
                </a:extLst>
              </a:tr>
              <a:tr h="370840">
                <a:tc>
                  <a:txBody>
                    <a:bodyPr/>
                    <a:lstStyle/>
                    <a:p>
                      <a:r>
                        <a:rPr lang="en-US" sz="1600" dirty="0"/>
                        <a:t>6</a:t>
                      </a:r>
                    </a:p>
                  </a:txBody>
                  <a:tcPr/>
                </a:tc>
                <a:tc>
                  <a:txBody>
                    <a:bodyPr/>
                    <a:lstStyle/>
                    <a:p>
                      <a:r>
                        <a:rPr lang="en-US" sz="1600" dirty="0"/>
                        <a:t>Dropbox</a:t>
                      </a:r>
                    </a:p>
                  </a:txBody>
                  <a:tcPr/>
                </a:tc>
                <a:tc>
                  <a:txBody>
                    <a:bodyPr/>
                    <a:lstStyle/>
                    <a:p>
                      <a:r>
                        <a:rPr lang="en-US" sz="1600" dirty="0"/>
                        <a:t>9.86%</a:t>
                      </a:r>
                    </a:p>
                  </a:txBody>
                  <a:tcPr/>
                </a:tc>
                <a:tc>
                  <a:txBody>
                    <a:bodyPr/>
                    <a:lstStyle/>
                    <a:p>
                      <a:r>
                        <a:rPr lang="en-US" sz="1600" dirty="0"/>
                        <a:t>7</a:t>
                      </a:r>
                    </a:p>
                  </a:txBody>
                  <a:tcPr/>
                </a:tc>
                <a:tc>
                  <a:txBody>
                    <a:bodyPr/>
                    <a:lstStyle/>
                    <a:p>
                      <a:r>
                        <a:rPr lang="en-US" sz="1600" dirty="0"/>
                        <a:t>4.23%</a:t>
                      </a:r>
                    </a:p>
                  </a:txBody>
                  <a:tcPr/>
                </a:tc>
                <a:tc>
                  <a:txBody>
                    <a:bodyPr/>
                    <a:lstStyle/>
                    <a:p>
                      <a:r>
                        <a:rPr lang="en-US" sz="1600" dirty="0"/>
                        <a:t>3</a:t>
                      </a:r>
                    </a:p>
                  </a:txBody>
                  <a:tcPr/>
                </a:tc>
                <a:tc>
                  <a:txBody>
                    <a:bodyPr/>
                    <a:lstStyle/>
                    <a:p>
                      <a:r>
                        <a:rPr lang="en-US" sz="1600" dirty="0"/>
                        <a:t>85.92%</a:t>
                      </a:r>
                    </a:p>
                  </a:txBody>
                  <a:tcPr/>
                </a:tc>
                <a:tc>
                  <a:txBody>
                    <a:bodyPr/>
                    <a:lstStyle/>
                    <a:p>
                      <a:r>
                        <a:rPr lang="en-US" sz="1600" dirty="0"/>
                        <a:t>61</a:t>
                      </a:r>
                    </a:p>
                  </a:txBody>
                  <a:tcPr/>
                </a:tc>
                <a:tc>
                  <a:txBody>
                    <a:bodyPr/>
                    <a:lstStyle/>
                    <a:p>
                      <a:r>
                        <a:rPr lang="en-US" sz="1600" dirty="0"/>
                        <a:t>71</a:t>
                      </a:r>
                    </a:p>
                  </a:txBody>
                  <a:tcPr/>
                </a:tc>
                <a:extLst>
                  <a:ext uri="{0D108BD9-81ED-4DB2-BD59-A6C34878D82A}">
                    <a16:rowId xmlns:a16="http://schemas.microsoft.com/office/drawing/2014/main" val="10006"/>
                  </a:ext>
                </a:extLst>
              </a:tr>
              <a:tr h="370840">
                <a:tc>
                  <a:txBody>
                    <a:bodyPr/>
                    <a:lstStyle/>
                    <a:p>
                      <a:r>
                        <a:rPr lang="en-US" sz="1600" dirty="0"/>
                        <a:t>7</a:t>
                      </a:r>
                    </a:p>
                  </a:txBody>
                  <a:tcPr/>
                </a:tc>
                <a:tc>
                  <a:txBody>
                    <a:bodyPr/>
                    <a:lstStyle/>
                    <a:p>
                      <a:r>
                        <a:rPr lang="en-US" sz="1600" dirty="0"/>
                        <a:t>Other</a:t>
                      </a:r>
                    </a:p>
                  </a:txBody>
                  <a:tcPr/>
                </a:tc>
                <a:tc>
                  <a:txBody>
                    <a:bodyPr/>
                    <a:lstStyle/>
                    <a:p>
                      <a:r>
                        <a:rPr lang="en-US" sz="1600" dirty="0"/>
                        <a:t>50.00%</a:t>
                      </a:r>
                    </a:p>
                  </a:txBody>
                  <a:tcPr/>
                </a:tc>
                <a:tc>
                  <a:txBody>
                    <a:bodyPr/>
                    <a:lstStyle/>
                    <a:p>
                      <a:r>
                        <a:rPr lang="en-US" sz="1600" dirty="0"/>
                        <a:t>8</a:t>
                      </a:r>
                    </a:p>
                  </a:txBody>
                  <a:tcPr/>
                </a:tc>
                <a:tc>
                  <a:txBody>
                    <a:bodyPr/>
                    <a:lstStyle/>
                    <a:p>
                      <a:r>
                        <a:rPr lang="en-US" sz="1600" dirty="0"/>
                        <a:t>0.00%</a:t>
                      </a:r>
                    </a:p>
                  </a:txBody>
                  <a:tcPr/>
                </a:tc>
                <a:tc>
                  <a:txBody>
                    <a:bodyPr/>
                    <a:lstStyle/>
                    <a:p>
                      <a:r>
                        <a:rPr lang="en-US" sz="1600" dirty="0"/>
                        <a:t>0</a:t>
                      </a:r>
                    </a:p>
                  </a:txBody>
                  <a:tcPr/>
                </a:tc>
                <a:tc>
                  <a:txBody>
                    <a:bodyPr/>
                    <a:lstStyle/>
                    <a:p>
                      <a:r>
                        <a:rPr lang="en-US" sz="1600" dirty="0"/>
                        <a:t>50.00%</a:t>
                      </a:r>
                    </a:p>
                  </a:txBody>
                  <a:tcPr/>
                </a:tc>
                <a:tc>
                  <a:txBody>
                    <a:bodyPr/>
                    <a:lstStyle/>
                    <a:p>
                      <a:r>
                        <a:rPr lang="en-US" sz="1600" dirty="0"/>
                        <a:t>8</a:t>
                      </a:r>
                    </a:p>
                  </a:txBody>
                  <a:tcPr/>
                </a:tc>
                <a:tc>
                  <a:txBody>
                    <a:bodyPr/>
                    <a:lstStyle/>
                    <a:p>
                      <a:r>
                        <a:rPr lang="en-US" sz="1600" dirty="0"/>
                        <a:t>16</a:t>
                      </a:r>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a:t>Q11 - Which Blackboard tools did you did you use most often? [Check all that apply]</a:t>
            </a:r>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a:t>Q1 - What type of courses did you teach this semester?</a:t>
            </a:r>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a:t>Q11 - Which Blackboard tools did you did you use most often? [Check all that apply]</a:t>
            </a:r>
          </a:p>
        </p:txBody>
      </p:sp>
      <p:graphicFrame>
        <p:nvGraphicFramePr>
          <p:cNvPr id="4" name="Chart 3">
            <a:extLst>
              <a:ext uri="{FF2B5EF4-FFF2-40B4-BE49-F238E27FC236}">
                <a16:creationId xmlns:a16="http://schemas.microsoft.com/office/drawing/2014/main" id="{70985040-70DF-D503-4939-1769ACDC96A4}"/>
              </a:ext>
            </a:extLst>
          </p:cNvPr>
          <p:cNvGraphicFramePr>
            <a:graphicFrameLocks/>
          </p:cNvGraphicFramePr>
          <p:nvPr>
            <p:extLst>
              <p:ext uri="{D42A27DB-BD31-4B8C-83A1-F6EECF244321}">
                <p14:modId xmlns:p14="http://schemas.microsoft.com/office/powerpoint/2010/main" val="302964672"/>
              </p:ext>
            </p:extLst>
          </p:nvPr>
        </p:nvGraphicFramePr>
        <p:xfrm>
          <a:off x="199999" y="2057399"/>
          <a:ext cx="8856451" cy="375974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147076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a:t>Q11 - Which Blackboard tools did you did you use most often? [Check all that apply]</a:t>
            </a:r>
          </a:p>
        </p:txBody>
      </p:sp>
      <p:graphicFrame>
        <p:nvGraphicFramePr>
          <p:cNvPr id="6" name="Table 5"/>
          <p:cNvGraphicFramePr>
            <a:graphicFrameLocks noGrp="1"/>
          </p:cNvGraphicFramePr>
          <p:nvPr>
            <p:extLst>
              <p:ext uri="{D42A27DB-BD31-4B8C-83A1-F6EECF244321}">
                <p14:modId xmlns:p14="http://schemas.microsoft.com/office/powerpoint/2010/main" val="3865219021"/>
              </p:ext>
            </p:extLst>
          </p:nvPr>
        </p:nvGraphicFramePr>
        <p:xfrm>
          <a:off x="354000" y="509332"/>
          <a:ext cx="8349264" cy="445008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a:t>#</a:t>
                      </a:r>
                    </a:p>
                  </a:txBody>
                  <a:tcPr/>
                </a:tc>
                <a:tc>
                  <a:txBody>
                    <a:bodyPr/>
                    <a:lstStyle/>
                    <a:p>
                      <a:r>
                        <a:rPr lang="en-US" sz="1600" dirty="0"/>
                        <a:t>Answer</a:t>
                      </a:r>
                    </a:p>
                  </a:txBody>
                  <a:tcPr/>
                </a:tc>
                <a:tc>
                  <a:txBody>
                    <a:bodyPr/>
                    <a:lstStyle/>
                    <a:p>
                      <a:r>
                        <a:rPr lang="en-US" sz="1600" dirty="0"/>
                        <a:t>%</a:t>
                      </a:r>
                    </a:p>
                  </a:txBody>
                  <a:tcPr/>
                </a:tc>
                <a:tc>
                  <a:txBody>
                    <a:bodyPr/>
                    <a:lstStyle/>
                    <a:p>
                      <a:r>
                        <a:rPr lang="en-US" sz="1600" dirty="0"/>
                        <a:t>Count</a:t>
                      </a:r>
                    </a:p>
                  </a:txBody>
                  <a:tcPr/>
                </a:tc>
                <a:extLst>
                  <a:ext uri="{0D108BD9-81ED-4DB2-BD59-A6C34878D82A}">
                    <a16:rowId xmlns:a16="http://schemas.microsoft.com/office/drawing/2014/main" val="10000"/>
                  </a:ext>
                </a:extLst>
              </a:tr>
              <a:tr h="370840">
                <a:tc>
                  <a:txBody>
                    <a:bodyPr/>
                    <a:lstStyle/>
                    <a:p>
                      <a:r>
                        <a:rPr lang="en-US" sz="1600" dirty="0"/>
                        <a:t>1</a:t>
                      </a:r>
                    </a:p>
                  </a:txBody>
                  <a:tcPr/>
                </a:tc>
                <a:tc>
                  <a:txBody>
                    <a:bodyPr/>
                    <a:lstStyle/>
                    <a:p>
                      <a:r>
                        <a:rPr lang="en-US" sz="1600" dirty="0"/>
                        <a:t>Announcements</a:t>
                      </a:r>
                    </a:p>
                  </a:txBody>
                  <a:tcPr/>
                </a:tc>
                <a:tc>
                  <a:txBody>
                    <a:bodyPr/>
                    <a:lstStyle/>
                    <a:p>
                      <a:r>
                        <a:rPr lang="en-US" sz="1600" dirty="0"/>
                        <a:t>16.84%</a:t>
                      </a:r>
                    </a:p>
                  </a:txBody>
                  <a:tcPr/>
                </a:tc>
                <a:tc>
                  <a:txBody>
                    <a:bodyPr/>
                    <a:lstStyle/>
                    <a:p>
                      <a:r>
                        <a:rPr lang="en-US" sz="1600" dirty="0"/>
                        <a:t>80</a:t>
                      </a:r>
                    </a:p>
                  </a:txBody>
                  <a:tcPr/>
                </a:tc>
                <a:extLst>
                  <a:ext uri="{0D108BD9-81ED-4DB2-BD59-A6C34878D82A}">
                    <a16:rowId xmlns:a16="http://schemas.microsoft.com/office/drawing/2014/main" val="10001"/>
                  </a:ext>
                </a:extLst>
              </a:tr>
              <a:tr h="370840">
                <a:tc>
                  <a:txBody>
                    <a:bodyPr/>
                    <a:lstStyle/>
                    <a:p>
                      <a:r>
                        <a:rPr lang="en-US" sz="1600" dirty="0"/>
                        <a:t>2</a:t>
                      </a:r>
                    </a:p>
                  </a:txBody>
                  <a:tcPr/>
                </a:tc>
                <a:tc>
                  <a:txBody>
                    <a:bodyPr/>
                    <a:lstStyle/>
                    <a:p>
                      <a:r>
                        <a:rPr lang="en-US" sz="1600" dirty="0"/>
                        <a:t>Emails</a:t>
                      </a:r>
                    </a:p>
                  </a:txBody>
                  <a:tcPr/>
                </a:tc>
                <a:tc>
                  <a:txBody>
                    <a:bodyPr/>
                    <a:lstStyle/>
                    <a:p>
                      <a:r>
                        <a:rPr lang="en-US" sz="1600" dirty="0"/>
                        <a:t>13.68%</a:t>
                      </a:r>
                    </a:p>
                  </a:txBody>
                  <a:tcPr/>
                </a:tc>
                <a:tc>
                  <a:txBody>
                    <a:bodyPr/>
                    <a:lstStyle/>
                    <a:p>
                      <a:r>
                        <a:rPr lang="en-US" sz="1600" dirty="0"/>
                        <a:t>65</a:t>
                      </a:r>
                    </a:p>
                  </a:txBody>
                  <a:tcPr/>
                </a:tc>
                <a:extLst>
                  <a:ext uri="{0D108BD9-81ED-4DB2-BD59-A6C34878D82A}">
                    <a16:rowId xmlns:a16="http://schemas.microsoft.com/office/drawing/2014/main" val="10002"/>
                  </a:ext>
                </a:extLst>
              </a:tr>
              <a:tr h="370840">
                <a:tc>
                  <a:txBody>
                    <a:bodyPr/>
                    <a:lstStyle/>
                    <a:p>
                      <a:r>
                        <a:rPr lang="en-US" sz="1600" dirty="0"/>
                        <a:t>3</a:t>
                      </a:r>
                    </a:p>
                  </a:txBody>
                  <a:tcPr/>
                </a:tc>
                <a:tc>
                  <a:txBody>
                    <a:bodyPr/>
                    <a:lstStyle/>
                    <a:p>
                      <a:r>
                        <a:rPr lang="en-US" sz="1600" dirty="0"/>
                        <a:t>Discussion board</a:t>
                      </a:r>
                    </a:p>
                  </a:txBody>
                  <a:tcPr/>
                </a:tc>
                <a:tc>
                  <a:txBody>
                    <a:bodyPr/>
                    <a:lstStyle/>
                    <a:p>
                      <a:r>
                        <a:rPr lang="en-US" sz="1600" dirty="0"/>
                        <a:t>10.95%</a:t>
                      </a:r>
                    </a:p>
                  </a:txBody>
                  <a:tcPr/>
                </a:tc>
                <a:tc>
                  <a:txBody>
                    <a:bodyPr/>
                    <a:lstStyle/>
                    <a:p>
                      <a:r>
                        <a:rPr lang="en-US" sz="1600" dirty="0"/>
                        <a:t>52</a:t>
                      </a:r>
                    </a:p>
                  </a:txBody>
                  <a:tcPr/>
                </a:tc>
                <a:extLst>
                  <a:ext uri="{0D108BD9-81ED-4DB2-BD59-A6C34878D82A}">
                    <a16:rowId xmlns:a16="http://schemas.microsoft.com/office/drawing/2014/main" val="10003"/>
                  </a:ext>
                </a:extLst>
              </a:tr>
              <a:tr h="370840">
                <a:tc>
                  <a:txBody>
                    <a:bodyPr/>
                    <a:lstStyle/>
                    <a:p>
                      <a:r>
                        <a:rPr lang="en-US" sz="1600" dirty="0"/>
                        <a:t>4</a:t>
                      </a:r>
                    </a:p>
                  </a:txBody>
                  <a:tcPr/>
                </a:tc>
                <a:tc>
                  <a:txBody>
                    <a:bodyPr/>
                    <a:lstStyle/>
                    <a:p>
                      <a:r>
                        <a:rPr lang="en-US" sz="1600" dirty="0"/>
                        <a:t>Assignments</a:t>
                      </a:r>
                    </a:p>
                  </a:txBody>
                  <a:tcPr/>
                </a:tc>
                <a:tc>
                  <a:txBody>
                    <a:bodyPr/>
                    <a:lstStyle/>
                    <a:p>
                      <a:r>
                        <a:rPr lang="en-US" sz="1600" dirty="0"/>
                        <a:t>14.74%</a:t>
                      </a:r>
                    </a:p>
                  </a:txBody>
                  <a:tcPr/>
                </a:tc>
                <a:tc>
                  <a:txBody>
                    <a:bodyPr/>
                    <a:lstStyle/>
                    <a:p>
                      <a:r>
                        <a:rPr lang="en-US" sz="1600" dirty="0"/>
                        <a:t>70</a:t>
                      </a:r>
                    </a:p>
                  </a:txBody>
                  <a:tcPr/>
                </a:tc>
                <a:extLst>
                  <a:ext uri="{0D108BD9-81ED-4DB2-BD59-A6C34878D82A}">
                    <a16:rowId xmlns:a16="http://schemas.microsoft.com/office/drawing/2014/main" val="10004"/>
                  </a:ext>
                </a:extLst>
              </a:tr>
              <a:tr h="370840">
                <a:tc>
                  <a:txBody>
                    <a:bodyPr/>
                    <a:lstStyle/>
                    <a:p>
                      <a:r>
                        <a:rPr lang="en-US" sz="1600" dirty="0"/>
                        <a:t>5</a:t>
                      </a:r>
                    </a:p>
                  </a:txBody>
                  <a:tcPr/>
                </a:tc>
                <a:tc>
                  <a:txBody>
                    <a:bodyPr/>
                    <a:lstStyle/>
                    <a:p>
                      <a:r>
                        <a:rPr lang="en-US" sz="1600" dirty="0"/>
                        <a:t>Tests</a:t>
                      </a:r>
                    </a:p>
                  </a:txBody>
                  <a:tcPr/>
                </a:tc>
                <a:tc>
                  <a:txBody>
                    <a:bodyPr/>
                    <a:lstStyle/>
                    <a:p>
                      <a:r>
                        <a:rPr lang="en-US" sz="1600" dirty="0"/>
                        <a:t>9.89%</a:t>
                      </a:r>
                    </a:p>
                  </a:txBody>
                  <a:tcPr/>
                </a:tc>
                <a:tc>
                  <a:txBody>
                    <a:bodyPr/>
                    <a:lstStyle/>
                    <a:p>
                      <a:r>
                        <a:rPr lang="en-US" sz="1600" dirty="0"/>
                        <a:t>47</a:t>
                      </a:r>
                    </a:p>
                  </a:txBody>
                  <a:tcPr/>
                </a:tc>
                <a:extLst>
                  <a:ext uri="{0D108BD9-81ED-4DB2-BD59-A6C34878D82A}">
                    <a16:rowId xmlns:a16="http://schemas.microsoft.com/office/drawing/2014/main" val="10005"/>
                  </a:ext>
                </a:extLst>
              </a:tr>
              <a:tr h="370840">
                <a:tc>
                  <a:txBody>
                    <a:bodyPr/>
                    <a:lstStyle/>
                    <a:p>
                      <a:r>
                        <a:rPr lang="en-US" sz="1600" dirty="0"/>
                        <a:t>6</a:t>
                      </a:r>
                    </a:p>
                  </a:txBody>
                  <a:tcPr/>
                </a:tc>
                <a:tc>
                  <a:txBody>
                    <a:bodyPr/>
                    <a:lstStyle/>
                    <a:p>
                      <a:r>
                        <a:rPr lang="en-US" sz="1600" dirty="0"/>
                        <a:t>Bb Collaborate</a:t>
                      </a:r>
                    </a:p>
                  </a:txBody>
                  <a:tcPr/>
                </a:tc>
                <a:tc>
                  <a:txBody>
                    <a:bodyPr/>
                    <a:lstStyle/>
                    <a:p>
                      <a:r>
                        <a:rPr lang="en-US" sz="1600" dirty="0"/>
                        <a:t>5.47%</a:t>
                      </a:r>
                    </a:p>
                  </a:txBody>
                  <a:tcPr/>
                </a:tc>
                <a:tc>
                  <a:txBody>
                    <a:bodyPr/>
                    <a:lstStyle/>
                    <a:p>
                      <a:r>
                        <a:rPr lang="en-US" sz="1600" dirty="0"/>
                        <a:t>26</a:t>
                      </a:r>
                    </a:p>
                  </a:txBody>
                  <a:tcPr/>
                </a:tc>
                <a:extLst>
                  <a:ext uri="{0D108BD9-81ED-4DB2-BD59-A6C34878D82A}">
                    <a16:rowId xmlns:a16="http://schemas.microsoft.com/office/drawing/2014/main" val="10006"/>
                  </a:ext>
                </a:extLst>
              </a:tr>
              <a:tr h="370840">
                <a:tc>
                  <a:txBody>
                    <a:bodyPr/>
                    <a:lstStyle/>
                    <a:p>
                      <a:r>
                        <a:rPr lang="en-US" sz="1600" dirty="0"/>
                        <a:t>7</a:t>
                      </a:r>
                    </a:p>
                  </a:txBody>
                  <a:tcPr/>
                </a:tc>
                <a:tc>
                  <a:txBody>
                    <a:bodyPr/>
                    <a:lstStyle/>
                    <a:p>
                      <a:r>
                        <a:rPr lang="en-US" sz="1600" dirty="0"/>
                        <a:t>Grade center</a:t>
                      </a:r>
                    </a:p>
                  </a:txBody>
                  <a:tcPr/>
                </a:tc>
                <a:tc>
                  <a:txBody>
                    <a:bodyPr/>
                    <a:lstStyle/>
                    <a:p>
                      <a:r>
                        <a:rPr lang="en-US" sz="1600" dirty="0"/>
                        <a:t>13.68%</a:t>
                      </a:r>
                    </a:p>
                  </a:txBody>
                  <a:tcPr/>
                </a:tc>
                <a:tc>
                  <a:txBody>
                    <a:bodyPr/>
                    <a:lstStyle/>
                    <a:p>
                      <a:r>
                        <a:rPr lang="en-US" sz="1600" dirty="0"/>
                        <a:t>65</a:t>
                      </a:r>
                    </a:p>
                  </a:txBody>
                  <a:tcPr/>
                </a:tc>
                <a:extLst>
                  <a:ext uri="{0D108BD9-81ED-4DB2-BD59-A6C34878D82A}">
                    <a16:rowId xmlns:a16="http://schemas.microsoft.com/office/drawing/2014/main" val="10007"/>
                  </a:ext>
                </a:extLst>
              </a:tr>
              <a:tr h="370840">
                <a:tc>
                  <a:txBody>
                    <a:bodyPr/>
                    <a:lstStyle/>
                    <a:p>
                      <a:r>
                        <a:rPr lang="en-US" sz="1600" dirty="0"/>
                        <a:t>8</a:t>
                      </a:r>
                    </a:p>
                  </a:txBody>
                  <a:tcPr/>
                </a:tc>
                <a:tc>
                  <a:txBody>
                    <a:bodyPr/>
                    <a:lstStyle/>
                    <a:p>
                      <a:r>
                        <a:rPr lang="en-US" sz="1600" dirty="0"/>
                        <a:t>Rubrics</a:t>
                      </a:r>
                    </a:p>
                  </a:txBody>
                  <a:tcPr/>
                </a:tc>
                <a:tc>
                  <a:txBody>
                    <a:bodyPr/>
                    <a:lstStyle/>
                    <a:p>
                      <a:r>
                        <a:rPr lang="en-US" sz="1600" dirty="0"/>
                        <a:t>3.58%</a:t>
                      </a:r>
                    </a:p>
                  </a:txBody>
                  <a:tcPr/>
                </a:tc>
                <a:tc>
                  <a:txBody>
                    <a:bodyPr/>
                    <a:lstStyle/>
                    <a:p>
                      <a:r>
                        <a:rPr lang="en-US" sz="1600" dirty="0"/>
                        <a:t>17</a:t>
                      </a:r>
                    </a:p>
                  </a:txBody>
                  <a:tcPr/>
                </a:tc>
                <a:extLst>
                  <a:ext uri="{0D108BD9-81ED-4DB2-BD59-A6C34878D82A}">
                    <a16:rowId xmlns:a16="http://schemas.microsoft.com/office/drawing/2014/main" val="10008"/>
                  </a:ext>
                </a:extLst>
              </a:tr>
              <a:tr h="370840">
                <a:tc>
                  <a:txBody>
                    <a:bodyPr/>
                    <a:lstStyle/>
                    <a:p>
                      <a:r>
                        <a:rPr lang="en-US" sz="1600" dirty="0"/>
                        <a:t>9</a:t>
                      </a:r>
                    </a:p>
                  </a:txBody>
                  <a:tcPr/>
                </a:tc>
                <a:tc>
                  <a:txBody>
                    <a:bodyPr/>
                    <a:lstStyle/>
                    <a:p>
                      <a:r>
                        <a:rPr lang="en-US" sz="1600" dirty="0"/>
                        <a:t>Turnitin</a:t>
                      </a:r>
                    </a:p>
                  </a:txBody>
                  <a:tcPr/>
                </a:tc>
                <a:tc>
                  <a:txBody>
                    <a:bodyPr/>
                    <a:lstStyle/>
                    <a:p>
                      <a:r>
                        <a:rPr lang="en-US" sz="1600" dirty="0"/>
                        <a:t>3.79%</a:t>
                      </a:r>
                    </a:p>
                  </a:txBody>
                  <a:tcPr/>
                </a:tc>
                <a:tc>
                  <a:txBody>
                    <a:bodyPr/>
                    <a:lstStyle/>
                    <a:p>
                      <a:r>
                        <a:rPr lang="en-US" sz="1600" dirty="0"/>
                        <a:t>18</a:t>
                      </a:r>
                    </a:p>
                  </a:txBody>
                  <a:tcPr/>
                </a:tc>
                <a:extLst>
                  <a:ext uri="{0D108BD9-81ED-4DB2-BD59-A6C34878D82A}">
                    <a16:rowId xmlns:a16="http://schemas.microsoft.com/office/drawing/2014/main" val="10009"/>
                  </a:ext>
                </a:extLst>
              </a:tr>
              <a:tr h="370840">
                <a:tc>
                  <a:txBody>
                    <a:bodyPr/>
                    <a:lstStyle/>
                    <a:p>
                      <a:r>
                        <a:rPr lang="en-US" sz="1600" dirty="0"/>
                        <a:t>10</a:t>
                      </a:r>
                    </a:p>
                  </a:txBody>
                  <a:tcPr/>
                </a:tc>
                <a:tc>
                  <a:txBody>
                    <a:bodyPr/>
                    <a:lstStyle/>
                    <a:p>
                      <a:r>
                        <a:rPr lang="en-US" sz="1600" dirty="0"/>
                        <a:t>Other</a:t>
                      </a:r>
                    </a:p>
                  </a:txBody>
                  <a:tcPr/>
                </a:tc>
                <a:tc>
                  <a:txBody>
                    <a:bodyPr/>
                    <a:lstStyle/>
                    <a:p>
                      <a:r>
                        <a:rPr lang="en-US" sz="1600" dirty="0"/>
                        <a:t>1.26%</a:t>
                      </a:r>
                    </a:p>
                  </a:txBody>
                  <a:tcPr/>
                </a:tc>
                <a:tc>
                  <a:txBody>
                    <a:bodyPr/>
                    <a:lstStyle/>
                    <a:p>
                      <a:r>
                        <a:rPr lang="en-US" sz="1600" dirty="0"/>
                        <a:t>6</a:t>
                      </a:r>
                    </a:p>
                  </a:txBody>
                  <a:tcPr/>
                </a:tc>
                <a:extLst>
                  <a:ext uri="{0D108BD9-81ED-4DB2-BD59-A6C34878D82A}">
                    <a16:rowId xmlns:a16="http://schemas.microsoft.com/office/drawing/2014/main" val="10010"/>
                  </a:ext>
                </a:extLst>
              </a:tr>
              <a:tr h="370840">
                <a:tc>
                  <a:txBody>
                    <a:bodyPr/>
                    <a:lstStyle/>
                    <a:p>
                      <a:r>
                        <a:rPr lang="en-US" sz="1600" dirty="0"/>
                        <a:t>11</a:t>
                      </a:r>
                    </a:p>
                  </a:txBody>
                  <a:tcPr/>
                </a:tc>
                <a:tc>
                  <a:txBody>
                    <a:bodyPr/>
                    <a:lstStyle/>
                    <a:p>
                      <a:r>
                        <a:rPr lang="en-US" sz="1600" dirty="0"/>
                        <a:t>Groups</a:t>
                      </a:r>
                    </a:p>
                  </a:txBody>
                  <a:tcPr/>
                </a:tc>
                <a:tc>
                  <a:txBody>
                    <a:bodyPr/>
                    <a:lstStyle/>
                    <a:p>
                      <a:r>
                        <a:rPr lang="en-US" sz="1600" dirty="0"/>
                        <a:t>3.58%</a:t>
                      </a:r>
                    </a:p>
                  </a:txBody>
                  <a:tcPr/>
                </a:tc>
                <a:tc>
                  <a:txBody>
                    <a:bodyPr/>
                    <a:lstStyle/>
                    <a:p>
                      <a:r>
                        <a:rPr lang="en-US" sz="1600" dirty="0"/>
                        <a:t>17</a:t>
                      </a:r>
                    </a:p>
                  </a:txBody>
                  <a:tcPr/>
                </a:tc>
                <a:extLst>
                  <a:ext uri="{0D108BD9-81ED-4DB2-BD59-A6C34878D82A}">
                    <a16:rowId xmlns:a16="http://schemas.microsoft.com/office/drawing/2014/main" val="10011"/>
                  </a:ext>
                </a:extLst>
              </a:tr>
            </a:tbl>
          </a:graphicData>
        </a:graphic>
      </p:graphicFrame>
      <p:graphicFrame>
        <p:nvGraphicFramePr>
          <p:cNvPr id="3" name="Table 2">
            <a:extLst>
              <a:ext uri="{FF2B5EF4-FFF2-40B4-BE49-F238E27FC236}">
                <a16:creationId xmlns:a16="http://schemas.microsoft.com/office/drawing/2014/main" id="{D993525A-993E-ABAB-27AB-A438348AFF27}"/>
              </a:ext>
            </a:extLst>
          </p:cNvPr>
          <p:cNvGraphicFramePr>
            <a:graphicFrameLocks noGrp="1"/>
          </p:cNvGraphicFramePr>
          <p:nvPr>
            <p:extLst>
              <p:ext uri="{D42A27DB-BD31-4B8C-83A1-F6EECF244321}">
                <p14:modId xmlns:p14="http://schemas.microsoft.com/office/powerpoint/2010/main" val="2280712752"/>
              </p:ext>
            </p:extLst>
          </p:nvPr>
        </p:nvGraphicFramePr>
        <p:xfrm>
          <a:off x="354000" y="4959412"/>
          <a:ext cx="8349264" cy="169164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a:t>#</a:t>
                      </a:r>
                    </a:p>
                  </a:txBody>
                  <a:tcPr/>
                </a:tc>
                <a:tc>
                  <a:txBody>
                    <a:bodyPr/>
                    <a:lstStyle/>
                    <a:p>
                      <a:r>
                        <a:rPr lang="en-US" sz="1600" dirty="0"/>
                        <a:t>Answer</a:t>
                      </a:r>
                    </a:p>
                  </a:txBody>
                  <a:tcPr/>
                </a:tc>
                <a:tc>
                  <a:txBody>
                    <a:bodyPr/>
                    <a:lstStyle/>
                    <a:p>
                      <a:r>
                        <a:rPr lang="en-US" sz="1600" dirty="0"/>
                        <a:t>%</a:t>
                      </a:r>
                    </a:p>
                  </a:txBody>
                  <a:tcPr/>
                </a:tc>
                <a:tc>
                  <a:txBody>
                    <a:bodyPr/>
                    <a:lstStyle/>
                    <a:p>
                      <a:r>
                        <a:rPr lang="en-US" sz="1600" dirty="0"/>
                        <a:t>Count</a:t>
                      </a:r>
                    </a:p>
                  </a:txBody>
                  <a:tcPr/>
                </a:tc>
                <a:extLst>
                  <a:ext uri="{0D108BD9-81ED-4DB2-BD59-A6C34878D82A}">
                    <a16:rowId xmlns:a16="http://schemas.microsoft.com/office/drawing/2014/main" val="10000"/>
                  </a:ext>
                </a:extLst>
              </a:tr>
              <a:tr h="370840">
                <a:tc>
                  <a:txBody>
                    <a:bodyPr/>
                    <a:lstStyle/>
                    <a:p>
                      <a:r>
                        <a:rPr lang="en-US" sz="1600" dirty="0"/>
                        <a:t>12</a:t>
                      </a:r>
                    </a:p>
                  </a:txBody>
                  <a:tcPr/>
                </a:tc>
                <a:tc>
                  <a:txBody>
                    <a:bodyPr/>
                    <a:lstStyle/>
                    <a:p>
                      <a:r>
                        <a:rPr lang="en-US" sz="1600" dirty="0"/>
                        <a:t>Yuja</a:t>
                      </a:r>
                    </a:p>
                  </a:txBody>
                  <a:tcPr/>
                </a:tc>
                <a:tc>
                  <a:txBody>
                    <a:bodyPr/>
                    <a:lstStyle/>
                    <a:p>
                      <a:r>
                        <a:rPr lang="en-US" sz="1600" dirty="0"/>
                        <a:t>2.53%</a:t>
                      </a:r>
                    </a:p>
                  </a:txBody>
                  <a:tcPr/>
                </a:tc>
                <a:tc>
                  <a:txBody>
                    <a:bodyPr/>
                    <a:lstStyle/>
                    <a:p>
                      <a:r>
                        <a:rPr lang="en-US" sz="1600" dirty="0"/>
                        <a:t>12</a:t>
                      </a:r>
                    </a:p>
                  </a:txBody>
                  <a:tcPr/>
                </a:tc>
                <a:extLst>
                  <a:ext uri="{0D108BD9-81ED-4DB2-BD59-A6C34878D82A}">
                    <a16:rowId xmlns:a16="http://schemas.microsoft.com/office/drawing/2014/main" val="10001"/>
                  </a:ext>
                </a:extLst>
              </a:tr>
              <a:tr h="370840">
                <a:tc>
                  <a:txBody>
                    <a:bodyPr/>
                    <a:lstStyle/>
                    <a:p>
                      <a:r>
                        <a:rPr lang="en-US" sz="1600" dirty="0"/>
                        <a:t>13</a:t>
                      </a:r>
                    </a:p>
                  </a:txBody>
                  <a:tcPr/>
                </a:tc>
                <a:tc>
                  <a:txBody>
                    <a:bodyPr/>
                    <a:lstStyle/>
                    <a:p>
                      <a:r>
                        <a:rPr lang="en-US" sz="1600" dirty="0"/>
                        <a:t>I did not use Blackboard</a:t>
                      </a:r>
                    </a:p>
                  </a:txBody>
                  <a:tcPr/>
                </a:tc>
                <a:tc>
                  <a:txBody>
                    <a:bodyPr/>
                    <a:lstStyle/>
                    <a:p>
                      <a:r>
                        <a:rPr lang="en-US" sz="1600" dirty="0"/>
                        <a:t>0.00%</a:t>
                      </a:r>
                    </a:p>
                  </a:txBody>
                  <a:tcPr/>
                </a:tc>
                <a:tc>
                  <a:txBody>
                    <a:bodyPr/>
                    <a:lstStyle/>
                    <a:p>
                      <a:r>
                        <a:rPr lang="en-US" sz="1600" dirty="0"/>
                        <a:t>0</a:t>
                      </a:r>
                    </a:p>
                  </a:txBody>
                  <a:tcPr/>
                </a:tc>
                <a:extLst>
                  <a:ext uri="{0D108BD9-81ED-4DB2-BD59-A6C34878D82A}">
                    <a16:rowId xmlns:a16="http://schemas.microsoft.com/office/drawing/2014/main" val="10002"/>
                  </a:ext>
                </a:extLst>
              </a:tr>
              <a:tr h="370840">
                <a:tc>
                  <a:txBody>
                    <a:bodyPr/>
                    <a:lstStyle/>
                    <a:p>
                      <a:endParaRPr lang="en-US" sz="1600" dirty="0"/>
                    </a:p>
                  </a:txBody>
                  <a:tcPr/>
                </a:tc>
                <a:tc>
                  <a:txBody>
                    <a:bodyPr/>
                    <a:lstStyle/>
                    <a:p>
                      <a:r>
                        <a:rPr lang="en-US" sz="1600" dirty="0"/>
                        <a:t>Total</a:t>
                      </a:r>
                    </a:p>
                  </a:txBody>
                  <a:tcPr/>
                </a:tc>
                <a:tc>
                  <a:txBody>
                    <a:bodyPr/>
                    <a:lstStyle/>
                    <a:p>
                      <a:r>
                        <a:rPr lang="en-US" sz="1600" dirty="0"/>
                        <a:t>100%</a:t>
                      </a:r>
                    </a:p>
                  </a:txBody>
                  <a:tcPr/>
                </a:tc>
                <a:tc>
                  <a:txBody>
                    <a:bodyPr/>
                    <a:lstStyle/>
                    <a:p>
                      <a:r>
                        <a:rPr lang="en-US" sz="1600" dirty="0"/>
                        <a:t>475</a:t>
                      </a:r>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a:t>Q11 - Which Blackboard tools did you did you use most often? [Check all that apply]</a:t>
            </a:r>
          </a:p>
        </p:txBody>
      </p:sp>
      <p:sp>
        <p:nvSpPr>
          <p:cNvPr id="3" name="Object 2"/>
          <p:cNvSpPr txBox="1"/>
          <p:nvPr/>
        </p:nvSpPr>
        <p:spPr>
          <a:xfrm>
            <a:off x="270000" y="800000"/>
            <a:ext cx="8229600" cy="369332"/>
          </a:xfrm>
          <a:prstGeom prst="rect">
            <a:avLst/>
          </a:prstGeom>
          <a:noFill/>
        </p:spPr>
        <p:txBody>
          <a:bodyPr wrap="square" rtlCol="0"/>
          <a:lstStyle/>
          <a:p>
            <a:r>
              <a:rPr lang="en-US" sz="1600" dirty="0"/>
              <a:t>Q11_10_TEXT - Other</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259588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a:t>Other - Text</a:t>
                      </a:r>
                    </a:p>
                  </a:txBody>
                  <a:tcPr/>
                </a:tc>
                <a:extLst>
                  <a:ext uri="{0D108BD9-81ED-4DB2-BD59-A6C34878D82A}">
                    <a16:rowId xmlns:a16="http://schemas.microsoft.com/office/drawing/2014/main" val="10000"/>
                  </a:ext>
                </a:extLst>
              </a:tr>
              <a:tr h="370840">
                <a:tc>
                  <a:txBody>
                    <a:bodyPr/>
                    <a:lstStyle/>
                    <a:p>
                      <a:r>
                        <a:rPr lang="en-US" sz="1600" dirty="0"/>
                        <a:t>Course Content</a:t>
                      </a:r>
                    </a:p>
                  </a:txBody>
                  <a:tcPr/>
                </a:tc>
                <a:extLst>
                  <a:ext uri="{0D108BD9-81ED-4DB2-BD59-A6C34878D82A}">
                    <a16:rowId xmlns:a16="http://schemas.microsoft.com/office/drawing/2014/main" val="10001"/>
                  </a:ext>
                </a:extLst>
              </a:tr>
              <a:tr h="370840">
                <a:tc>
                  <a:txBody>
                    <a:bodyPr/>
                    <a:lstStyle/>
                    <a:p>
                      <a:r>
                        <a:rPr lang="en-US" sz="1600" dirty="0"/>
                        <a:t>Journals</a:t>
                      </a:r>
                    </a:p>
                  </a:txBody>
                  <a:tcPr/>
                </a:tc>
                <a:extLst>
                  <a:ext uri="{0D108BD9-81ED-4DB2-BD59-A6C34878D82A}">
                    <a16:rowId xmlns:a16="http://schemas.microsoft.com/office/drawing/2014/main" val="10002"/>
                  </a:ext>
                </a:extLst>
              </a:tr>
              <a:tr h="370840">
                <a:tc>
                  <a:txBody>
                    <a:bodyPr/>
                    <a:lstStyle/>
                    <a:p>
                      <a:r>
                        <a:rPr lang="en-US" sz="1600" dirty="0"/>
                        <a:t>SafeAssign, Blogs, Journals</a:t>
                      </a:r>
                    </a:p>
                  </a:txBody>
                  <a:tcPr/>
                </a:tc>
                <a:extLst>
                  <a:ext uri="{0D108BD9-81ED-4DB2-BD59-A6C34878D82A}">
                    <a16:rowId xmlns:a16="http://schemas.microsoft.com/office/drawing/2014/main" val="10003"/>
                  </a:ext>
                </a:extLst>
              </a:tr>
              <a:tr h="370840">
                <a:tc>
                  <a:txBody>
                    <a:bodyPr/>
                    <a:lstStyle/>
                    <a:p>
                      <a:r>
                        <a:rPr lang="en-US" sz="1600" dirty="0"/>
                        <a:t>Course Content docs</a:t>
                      </a:r>
                    </a:p>
                  </a:txBody>
                  <a:tcPr/>
                </a:tc>
                <a:extLst>
                  <a:ext uri="{0D108BD9-81ED-4DB2-BD59-A6C34878D82A}">
                    <a16:rowId xmlns:a16="http://schemas.microsoft.com/office/drawing/2014/main" val="10004"/>
                  </a:ext>
                </a:extLst>
              </a:tr>
              <a:tr h="370840">
                <a:tc>
                  <a:txBody>
                    <a:bodyPr/>
                    <a:lstStyle/>
                    <a:p>
                      <a:r>
                        <a:rPr lang="en-US" sz="1600" dirty="0"/>
                        <a:t>Blogs</a:t>
                      </a:r>
                    </a:p>
                  </a:txBody>
                  <a:tcPr/>
                </a:tc>
                <a:extLst>
                  <a:ext uri="{0D108BD9-81ED-4DB2-BD59-A6C34878D82A}">
                    <a16:rowId xmlns:a16="http://schemas.microsoft.com/office/drawing/2014/main" val="10005"/>
                  </a:ext>
                </a:extLst>
              </a:tr>
              <a:tr h="370840">
                <a:tc>
                  <a:txBody>
                    <a:bodyPr/>
                    <a:lstStyle/>
                    <a:p>
                      <a:r>
                        <a:rPr lang="en-US" sz="1600" dirty="0"/>
                        <a:t>Hypothesis Annotation</a:t>
                      </a:r>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a:t>Q13 - What activities, resources, and/or supports do you think would help you prepare to teach in future online courses? [select all that apply]</a:t>
            </a:r>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extLst>
      <p:ext uri="{BB962C8B-B14F-4D97-AF65-F5344CB8AC3E}">
        <p14:creationId xmlns:p14="http://schemas.microsoft.com/office/powerpoint/2010/main" val="570195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a:t>Q13 - What activities, resources, and/or supports do you think would help you prepare to teach in future online courses? [select all that apply]</a:t>
            </a:r>
          </a:p>
        </p:txBody>
      </p:sp>
      <p:graphicFrame>
        <p:nvGraphicFramePr>
          <p:cNvPr id="4" name="Chart 3">
            <a:extLst>
              <a:ext uri="{FF2B5EF4-FFF2-40B4-BE49-F238E27FC236}">
                <a16:creationId xmlns:a16="http://schemas.microsoft.com/office/drawing/2014/main" id="{B4E93B71-80A7-CB3E-A510-23DDC3421901}"/>
              </a:ext>
            </a:extLst>
          </p:cNvPr>
          <p:cNvGraphicFramePr>
            <a:graphicFrameLocks/>
          </p:cNvGraphicFramePr>
          <p:nvPr>
            <p:extLst>
              <p:ext uri="{D42A27DB-BD31-4B8C-83A1-F6EECF244321}">
                <p14:modId xmlns:p14="http://schemas.microsoft.com/office/powerpoint/2010/main" val="144815111"/>
              </p:ext>
            </p:extLst>
          </p:nvPr>
        </p:nvGraphicFramePr>
        <p:xfrm>
          <a:off x="0" y="2057400"/>
          <a:ext cx="9036996" cy="400293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a:t>Q13 - What activities, resources, and/or supports do you think would help you prepare to teach in future online courses? [select all that apply]</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486664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a:t>#</a:t>
                      </a:r>
                    </a:p>
                  </a:txBody>
                  <a:tcPr/>
                </a:tc>
                <a:tc>
                  <a:txBody>
                    <a:bodyPr/>
                    <a:lstStyle/>
                    <a:p>
                      <a:r>
                        <a:rPr lang="en-US" sz="1600" dirty="0"/>
                        <a:t>Answer</a:t>
                      </a:r>
                    </a:p>
                  </a:txBody>
                  <a:tcPr/>
                </a:tc>
                <a:tc>
                  <a:txBody>
                    <a:bodyPr/>
                    <a:lstStyle/>
                    <a:p>
                      <a:r>
                        <a:rPr lang="en-US" sz="1600" dirty="0"/>
                        <a:t>%</a:t>
                      </a:r>
                    </a:p>
                  </a:txBody>
                  <a:tcPr/>
                </a:tc>
                <a:tc>
                  <a:txBody>
                    <a:bodyPr/>
                    <a:lstStyle/>
                    <a:p>
                      <a:r>
                        <a:rPr lang="en-US" sz="1600" dirty="0"/>
                        <a:t>Count</a:t>
                      </a:r>
                    </a:p>
                  </a:txBody>
                  <a:tcPr/>
                </a:tc>
                <a:extLst>
                  <a:ext uri="{0D108BD9-81ED-4DB2-BD59-A6C34878D82A}">
                    <a16:rowId xmlns:a16="http://schemas.microsoft.com/office/drawing/2014/main" val="10000"/>
                  </a:ext>
                </a:extLst>
              </a:tr>
              <a:tr h="370840">
                <a:tc>
                  <a:txBody>
                    <a:bodyPr/>
                    <a:lstStyle/>
                    <a:p>
                      <a:r>
                        <a:rPr lang="en-US" sz="1600" dirty="0"/>
                        <a:t>1</a:t>
                      </a:r>
                    </a:p>
                  </a:txBody>
                  <a:tcPr/>
                </a:tc>
                <a:tc>
                  <a:txBody>
                    <a:bodyPr/>
                    <a:lstStyle/>
                    <a:p>
                      <a:r>
                        <a:rPr lang="en-US" sz="1600" dirty="0"/>
                        <a:t>CUNY/KCC training and certifications</a:t>
                      </a:r>
                    </a:p>
                  </a:txBody>
                  <a:tcPr/>
                </a:tc>
                <a:tc>
                  <a:txBody>
                    <a:bodyPr/>
                    <a:lstStyle/>
                    <a:p>
                      <a:r>
                        <a:rPr lang="en-US" sz="1600" dirty="0"/>
                        <a:t>17.29%</a:t>
                      </a:r>
                    </a:p>
                  </a:txBody>
                  <a:tcPr/>
                </a:tc>
                <a:tc>
                  <a:txBody>
                    <a:bodyPr/>
                    <a:lstStyle/>
                    <a:p>
                      <a:r>
                        <a:rPr lang="en-US" sz="1600" dirty="0"/>
                        <a:t>37</a:t>
                      </a:r>
                    </a:p>
                  </a:txBody>
                  <a:tcPr/>
                </a:tc>
                <a:extLst>
                  <a:ext uri="{0D108BD9-81ED-4DB2-BD59-A6C34878D82A}">
                    <a16:rowId xmlns:a16="http://schemas.microsoft.com/office/drawing/2014/main" val="10001"/>
                  </a:ext>
                </a:extLst>
              </a:tr>
              <a:tr h="370840">
                <a:tc>
                  <a:txBody>
                    <a:bodyPr/>
                    <a:lstStyle/>
                    <a:p>
                      <a:r>
                        <a:rPr lang="en-US" sz="1600" dirty="0"/>
                        <a:t>2</a:t>
                      </a:r>
                    </a:p>
                  </a:txBody>
                  <a:tcPr/>
                </a:tc>
                <a:tc>
                  <a:txBody>
                    <a:bodyPr/>
                    <a:lstStyle/>
                    <a:p>
                      <a:r>
                        <a:rPr lang="en-US" sz="1600" dirty="0"/>
                        <a:t>Examples shared by colleagues</a:t>
                      </a:r>
                    </a:p>
                  </a:txBody>
                  <a:tcPr/>
                </a:tc>
                <a:tc>
                  <a:txBody>
                    <a:bodyPr/>
                    <a:lstStyle/>
                    <a:p>
                      <a:r>
                        <a:rPr lang="en-US" sz="1600" dirty="0"/>
                        <a:t>21.96%</a:t>
                      </a:r>
                    </a:p>
                  </a:txBody>
                  <a:tcPr/>
                </a:tc>
                <a:tc>
                  <a:txBody>
                    <a:bodyPr/>
                    <a:lstStyle/>
                    <a:p>
                      <a:r>
                        <a:rPr lang="en-US" sz="1600" dirty="0"/>
                        <a:t>47</a:t>
                      </a:r>
                    </a:p>
                  </a:txBody>
                  <a:tcPr/>
                </a:tc>
                <a:extLst>
                  <a:ext uri="{0D108BD9-81ED-4DB2-BD59-A6C34878D82A}">
                    <a16:rowId xmlns:a16="http://schemas.microsoft.com/office/drawing/2014/main" val="10002"/>
                  </a:ext>
                </a:extLst>
              </a:tr>
              <a:tr h="370840">
                <a:tc>
                  <a:txBody>
                    <a:bodyPr/>
                    <a:lstStyle/>
                    <a:p>
                      <a:r>
                        <a:rPr lang="en-US" sz="1600" dirty="0"/>
                        <a:t>3</a:t>
                      </a:r>
                    </a:p>
                  </a:txBody>
                  <a:tcPr/>
                </a:tc>
                <a:tc>
                  <a:txBody>
                    <a:bodyPr/>
                    <a:lstStyle/>
                    <a:p>
                      <a:r>
                        <a:rPr lang="en-US" sz="1600" dirty="0"/>
                        <a:t>Blackboard support</a:t>
                      </a:r>
                    </a:p>
                  </a:txBody>
                  <a:tcPr/>
                </a:tc>
                <a:tc>
                  <a:txBody>
                    <a:bodyPr/>
                    <a:lstStyle/>
                    <a:p>
                      <a:r>
                        <a:rPr lang="en-US" sz="1600" dirty="0"/>
                        <a:t>16.36%</a:t>
                      </a:r>
                    </a:p>
                  </a:txBody>
                  <a:tcPr/>
                </a:tc>
                <a:tc>
                  <a:txBody>
                    <a:bodyPr/>
                    <a:lstStyle/>
                    <a:p>
                      <a:r>
                        <a:rPr lang="en-US" sz="1600" dirty="0"/>
                        <a:t>35</a:t>
                      </a:r>
                    </a:p>
                  </a:txBody>
                  <a:tcPr/>
                </a:tc>
                <a:extLst>
                  <a:ext uri="{0D108BD9-81ED-4DB2-BD59-A6C34878D82A}">
                    <a16:rowId xmlns:a16="http://schemas.microsoft.com/office/drawing/2014/main" val="10003"/>
                  </a:ext>
                </a:extLst>
              </a:tr>
              <a:tr h="370840">
                <a:tc>
                  <a:txBody>
                    <a:bodyPr/>
                    <a:lstStyle/>
                    <a:p>
                      <a:r>
                        <a:rPr lang="en-US" sz="1600" dirty="0"/>
                        <a:t>4</a:t>
                      </a:r>
                    </a:p>
                  </a:txBody>
                  <a:tcPr/>
                </a:tc>
                <a:tc>
                  <a:txBody>
                    <a:bodyPr/>
                    <a:lstStyle/>
                    <a:p>
                      <a:r>
                        <a:rPr lang="en-US" sz="1600" dirty="0"/>
                        <a:t>Equipment and software</a:t>
                      </a:r>
                    </a:p>
                  </a:txBody>
                  <a:tcPr/>
                </a:tc>
                <a:tc>
                  <a:txBody>
                    <a:bodyPr/>
                    <a:lstStyle/>
                    <a:p>
                      <a:r>
                        <a:rPr lang="en-US" sz="1600" dirty="0"/>
                        <a:t>9.35%</a:t>
                      </a:r>
                    </a:p>
                  </a:txBody>
                  <a:tcPr/>
                </a:tc>
                <a:tc>
                  <a:txBody>
                    <a:bodyPr/>
                    <a:lstStyle/>
                    <a:p>
                      <a:r>
                        <a:rPr lang="en-US" sz="1600" dirty="0"/>
                        <a:t>20</a:t>
                      </a:r>
                    </a:p>
                  </a:txBody>
                  <a:tcPr/>
                </a:tc>
                <a:extLst>
                  <a:ext uri="{0D108BD9-81ED-4DB2-BD59-A6C34878D82A}">
                    <a16:rowId xmlns:a16="http://schemas.microsoft.com/office/drawing/2014/main" val="10004"/>
                  </a:ext>
                </a:extLst>
              </a:tr>
              <a:tr h="370840">
                <a:tc>
                  <a:txBody>
                    <a:bodyPr/>
                    <a:lstStyle/>
                    <a:p>
                      <a:r>
                        <a:rPr lang="en-US" sz="1600" dirty="0"/>
                        <a:t>5</a:t>
                      </a:r>
                    </a:p>
                  </a:txBody>
                  <a:tcPr/>
                </a:tc>
                <a:tc>
                  <a:txBody>
                    <a:bodyPr/>
                    <a:lstStyle/>
                    <a:p>
                      <a:r>
                        <a:rPr lang="en-US" sz="1600" dirty="0"/>
                        <a:t>Equitable student access to books, technology, etc.</a:t>
                      </a:r>
                    </a:p>
                  </a:txBody>
                  <a:tcPr/>
                </a:tc>
                <a:tc>
                  <a:txBody>
                    <a:bodyPr/>
                    <a:lstStyle/>
                    <a:p>
                      <a:r>
                        <a:rPr lang="en-US" sz="1600" dirty="0"/>
                        <a:t>16.36%</a:t>
                      </a:r>
                    </a:p>
                  </a:txBody>
                  <a:tcPr/>
                </a:tc>
                <a:tc>
                  <a:txBody>
                    <a:bodyPr/>
                    <a:lstStyle/>
                    <a:p>
                      <a:r>
                        <a:rPr lang="en-US" sz="1600" dirty="0"/>
                        <a:t>35</a:t>
                      </a:r>
                    </a:p>
                  </a:txBody>
                  <a:tcPr/>
                </a:tc>
                <a:extLst>
                  <a:ext uri="{0D108BD9-81ED-4DB2-BD59-A6C34878D82A}">
                    <a16:rowId xmlns:a16="http://schemas.microsoft.com/office/drawing/2014/main" val="10005"/>
                  </a:ext>
                </a:extLst>
              </a:tr>
              <a:tr h="370840">
                <a:tc>
                  <a:txBody>
                    <a:bodyPr/>
                    <a:lstStyle/>
                    <a:p>
                      <a:r>
                        <a:rPr lang="en-US" sz="1600" dirty="0"/>
                        <a:t>6</a:t>
                      </a:r>
                    </a:p>
                  </a:txBody>
                  <a:tcPr/>
                </a:tc>
                <a:tc>
                  <a:txBody>
                    <a:bodyPr/>
                    <a:lstStyle/>
                    <a:p>
                      <a:r>
                        <a:rPr lang="en-US" sz="1600" dirty="0"/>
                        <a:t>Support in promoting honesty and academic integrity</a:t>
                      </a:r>
                    </a:p>
                  </a:txBody>
                  <a:tcPr/>
                </a:tc>
                <a:tc>
                  <a:txBody>
                    <a:bodyPr/>
                    <a:lstStyle/>
                    <a:p>
                      <a:r>
                        <a:rPr lang="en-US" sz="1600" dirty="0"/>
                        <a:t>14.02%</a:t>
                      </a:r>
                    </a:p>
                  </a:txBody>
                  <a:tcPr/>
                </a:tc>
                <a:tc>
                  <a:txBody>
                    <a:bodyPr/>
                    <a:lstStyle/>
                    <a:p>
                      <a:r>
                        <a:rPr lang="en-US" sz="1600" dirty="0"/>
                        <a:t>30</a:t>
                      </a:r>
                    </a:p>
                  </a:txBody>
                  <a:tcPr/>
                </a:tc>
                <a:extLst>
                  <a:ext uri="{0D108BD9-81ED-4DB2-BD59-A6C34878D82A}">
                    <a16:rowId xmlns:a16="http://schemas.microsoft.com/office/drawing/2014/main" val="10006"/>
                  </a:ext>
                </a:extLst>
              </a:tr>
              <a:tr h="370840">
                <a:tc>
                  <a:txBody>
                    <a:bodyPr/>
                    <a:lstStyle/>
                    <a:p>
                      <a:r>
                        <a:rPr lang="en-US" sz="1600" dirty="0"/>
                        <a:t>7</a:t>
                      </a:r>
                    </a:p>
                  </a:txBody>
                  <a:tcPr/>
                </a:tc>
                <a:tc>
                  <a:txBody>
                    <a:bodyPr/>
                    <a:lstStyle/>
                    <a:p>
                      <a:r>
                        <a:rPr lang="en-US" sz="1600" dirty="0"/>
                        <a:t>Other</a:t>
                      </a:r>
                    </a:p>
                  </a:txBody>
                  <a:tcPr/>
                </a:tc>
                <a:tc>
                  <a:txBody>
                    <a:bodyPr/>
                    <a:lstStyle/>
                    <a:p>
                      <a:r>
                        <a:rPr lang="en-US" sz="1600" dirty="0"/>
                        <a:t>4.67%</a:t>
                      </a:r>
                    </a:p>
                  </a:txBody>
                  <a:tcPr/>
                </a:tc>
                <a:tc>
                  <a:txBody>
                    <a:bodyPr/>
                    <a:lstStyle/>
                    <a:p>
                      <a:r>
                        <a:rPr lang="en-US" sz="1600" dirty="0"/>
                        <a:t>10</a:t>
                      </a:r>
                    </a:p>
                  </a:txBody>
                  <a:tcPr/>
                </a:tc>
                <a:extLst>
                  <a:ext uri="{0D108BD9-81ED-4DB2-BD59-A6C34878D82A}">
                    <a16:rowId xmlns:a16="http://schemas.microsoft.com/office/drawing/2014/main" val="10007"/>
                  </a:ext>
                </a:extLst>
              </a:tr>
              <a:tr h="370840">
                <a:tc>
                  <a:txBody>
                    <a:bodyPr/>
                    <a:lstStyle/>
                    <a:p>
                      <a:endParaRPr lang="en-US" sz="1600" dirty="0"/>
                    </a:p>
                  </a:txBody>
                  <a:tcPr/>
                </a:tc>
                <a:tc>
                  <a:txBody>
                    <a:bodyPr/>
                    <a:lstStyle/>
                    <a:p>
                      <a:r>
                        <a:rPr lang="en-US" sz="1600" dirty="0"/>
                        <a:t>Total</a:t>
                      </a:r>
                    </a:p>
                  </a:txBody>
                  <a:tcPr/>
                </a:tc>
                <a:tc>
                  <a:txBody>
                    <a:bodyPr/>
                    <a:lstStyle/>
                    <a:p>
                      <a:r>
                        <a:rPr lang="en-US" sz="1600" dirty="0"/>
                        <a:t>100%</a:t>
                      </a:r>
                    </a:p>
                  </a:txBody>
                  <a:tcPr/>
                </a:tc>
                <a:tc>
                  <a:txBody>
                    <a:bodyPr/>
                    <a:lstStyle/>
                    <a:p>
                      <a:r>
                        <a:rPr lang="en-US" sz="1600" dirty="0"/>
                        <a:t>214</a:t>
                      </a:r>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a:t>Q13 - What activities, resources, and/or supports do you think would help you prepare to teach in future online courses? [select all that apply]</a:t>
            </a:r>
          </a:p>
        </p:txBody>
      </p:sp>
      <p:sp>
        <p:nvSpPr>
          <p:cNvPr id="3" name="Object 2"/>
          <p:cNvSpPr txBox="1"/>
          <p:nvPr/>
        </p:nvSpPr>
        <p:spPr>
          <a:xfrm>
            <a:off x="270000" y="800000"/>
            <a:ext cx="8229600" cy="369332"/>
          </a:xfrm>
          <a:prstGeom prst="rect">
            <a:avLst/>
          </a:prstGeom>
          <a:noFill/>
        </p:spPr>
        <p:txBody>
          <a:bodyPr wrap="square" rtlCol="0"/>
          <a:lstStyle/>
          <a:p>
            <a:r>
              <a:rPr lang="en-US" sz="1600" dirty="0"/>
              <a:t>Q13- other option_7_TEXT - Other</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465836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a:t>Other - Text</a:t>
                      </a:r>
                    </a:p>
                  </a:txBody>
                  <a:tcPr/>
                </a:tc>
                <a:extLst>
                  <a:ext uri="{0D108BD9-81ED-4DB2-BD59-A6C34878D82A}">
                    <a16:rowId xmlns:a16="http://schemas.microsoft.com/office/drawing/2014/main" val="10000"/>
                  </a:ext>
                </a:extLst>
              </a:tr>
              <a:tr h="370840">
                <a:tc>
                  <a:txBody>
                    <a:bodyPr/>
                    <a:lstStyle/>
                    <a:p>
                      <a:r>
                        <a:rPr lang="en-US" sz="1600" dirty="0"/>
                        <a:t>Greater support from departmental &amp; administrative colleagues, and department chairs; also greater interaction with and help for students from the fine Library staffers in guiding pupils' research and securing related books and articles and relevant indexes</a:t>
                      </a:r>
                    </a:p>
                  </a:txBody>
                  <a:tcPr/>
                </a:tc>
                <a:extLst>
                  <a:ext uri="{0D108BD9-81ED-4DB2-BD59-A6C34878D82A}">
                    <a16:rowId xmlns:a16="http://schemas.microsoft.com/office/drawing/2014/main" val="10001"/>
                  </a:ext>
                </a:extLst>
              </a:tr>
              <a:tr h="370840">
                <a:tc>
                  <a:txBody>
                    <a:bodyPr/>
                    <a:lstStyle/>
                    <a:p>
                      <a:r>
                        <a:rPr lang="en-US" sz="1600" dirty="0"/>
                        <a:t>Students need their own training with basic computer skills, which is lacking.</a:t>
                      </a:r>
                    </a:p>
                  </a:txBody>
                  <a:tcPr/>
                </a:tc>
                <a:extLst>
                  <a:ext uri="{0D108BD9-81ED-4DB2-BD59-A6C34878D82A}">
                    <a16:rowId xmlns:a16="http://schemas.microsoft.com/office/drawing/2014/main" val="10002"/>
                  </a:ext>
                </a:extLst>
              </a:tr>
              <a:tr h="370840">
                <a:tc>
                  <a:txBody>
                    <a:bodyPr/>
                    <a:lstStyle/>
                    <a:p>
                      <a:r>
                        <a:rPr lang="en-US" sz="1600" dirty="0"/>
                        <a:t>Students get an orientation and workshop on Bb and how to use it's features. FLEX students were very much more prepared for online learning versus students who chose online classes bc of technicalities.  </a:t>
                      </a:r>
                    </a:p>
                  </a:txBody>
                  <a:tcPr/>
                </a:tc>
                <a:extLst>
                  <a:ext uri="{0D108BD9-81ED-4DB2-BD59-A6C34878D82A}">
                    <a16:rowId xmlns:a16="http://schemas.microsoft.com/office/drawing/2014/main" val="10003"/>
                  </a:ext>
                </a:extLst>
              </a:tr>
              <a:tr h="370840">
                <a:tc>
                  <a:txBody>
                    <a:bodyPr/>
                    <a:lstStyle/>
                    <a:p>
                      <a:r>
                        <a:rPr lang="en-US" sz="1600" dirty="0"/>
                        <a:t>I feel really comfortable teaching online but ideas from colleagues and more fully exploring Bb might help me expand my repertoire</a:t>
                      </a:r>
                    </a:p>
                  </a:txBody>
                  <a:tcPr/>
                </a:tc>
                <a:extLst>
                  <a:ext uri="{0D108BD9-81ED-4DB2-BD59-A6C34878D82A}">
                    <a16:rowId xmlns:a16="http://schemas.microsoft.com/office/drawing/2014/main" val="10004"/>
                  </a:ext>
                </a:extLst>
              </a:tr>
              <a:tr h="370840">
                <a:tc>
                  <a:txBody>
                    <a:bodyPr/>
                    <a:lstStyle/>
                    <a:p>
                      <a:r>
                        <a:rPr lang="en-US" sz="1600" dirty="0"/>
                        <a:t>using nationally recognized rubrics like QM and OSCQR</a:t>
                      </a:r>
                    </a:p>
                  </a:txBody>
                  <a:tcPr/>
                </a:tc>
                <a:extLst>
                  <a:ext uri="{0D108BD9-81ED-4DB2-BD59-A6C34878D82A}">
                    <a16:rowId xmlns:a16="http://schemas.microsoft.com/office/drawing/2014/main" val="10005"/>
                  </a:ext>
                </a:extLst>
              </a:tr>
              <a:tr h="370840">
                <a:tc>
                  <a:txBody>
                    <a:bodyPr/>
                    <a:lstStyle/>
                    <a:p>
                      <a:r>
                        <a:rPr lang="en-US" sz="1600" dirty="0"/>
                        <a:t>None of these</a:t>
                      </a:r>
                    </a:p>
                  </a:txBody>
                  <a:tcPr/>
                </a:tc>
                <a:extLst>
                  <a:ext uri="{0D108BD9-81ED-4DB2-BD59-A6C34878D82A}">
                    <a16:rowId xmlns:a16="http://schemas.microsoft.com/office/drawing/2014/main" val="10006"/>
                  </a:ext>
                </a:extLst>
              </a:tr>
              <a:tr h="370840">
                <a:tc>
                  <a:txBody>
                    <a:bodyPr/>
                    <a:lstStyle/>
                    <a:p>
                      <a:r>
                        <a:rPr lang="en-US" sz="1600" dirty="0"/>
                        <a:t>simple how to guide</a:t>
                      </a:r>
                    </a:p>
                  </a:txBody>
                  <a:tcPr/>
                </a:tc>
                <a:extLst>
                  <a:ext uri="{0D108BD9-81ED-4DB2-BD59-A6C34878D82A}">
                    <a16:rowId xmlns:a16="http://schemas.microsoft.com/office/drawing/2014/main" val="10007"/>
                  </a:ext>
                </a:extLst>
              </a:tr>
              <a:tr h="370840">
                <a:tc>
                  <a:txBody>
                    <a:bodyPr/>
                    <a:lstStyle/>
                    <a:p>
                      <a:r>
                        <a:rPr lang="en-US" sz="1600" dirty="0"/>
                        <a:t>Students prefer zoom to Blackboard Collaborate. Access to the breakout groups function in zoom can be very helpful.</a:t>
                      </a:r>
                    </a:p>
                  </a:txBody>
                  <a:tcPr/>
                </a:tc>
                <a:extLst>
                  <a:ext uri="{0D108BD9-81ED-4DB2-BD59-A6C34878D82A}">
                    <a16:rowId xmlns:a16="http://schemas.microsoft.com/office/drawing/2014/main" val="10008"/>
                  </a:ext>
                </a:extLst>
              </a:tr>
            </a:tbl>
          </a:graphicData>
        </a:graphic>
      </p:graphicFrame>
      <p:graphicFrame>
        <p:nvGraphicFramePr>
          <p:cNvPr id="4" name="Table 3">
            <a:extLst>
              <a:ext uri="{FF2B5EF4-FFF2-40B4-BE49-F238E27FC236}">
                <a16:creationId xmlns:a16="http://schemas.microsoft.com/office/drawing/2014/main" id="{B46138C1-0E5F-30E7-8938-3F0847C18B4E}"/>
              </a:ext>
            </a:extLst>
          </p:cNvPr>
          <p:cNvGraphicFramePr>
            <a:graphicFrameLocks noGrp="1"/>
          </p:cNvGraphicFramePr>
          <p:nvPr>
            <p:extLst>
              <p:ext uri="{D42A27DB-BD31-4B8C-83A1-F6EECF244321}">
                <p14:modId xmlns:p14="http://schemas.microsoft.com/office/powerpoint/2010/main" val="26779606"/>
              </p:ext>
            </p:extLst>
          </p:nvPr>
        </p:nvGraphicFramePr>
        <p:xfrm>
          <a:off x="354000" y="5856825"/>
          <a:ext cx="8349264" cy="74168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a:t>Other - Text</a:t>
                      </a:r>
                    </a:p>
                  </a:txBody>
                  <a:tcPr/>
                </a:tc>
                <a:extLst>
                  <a:ext uri="{0D108BD9-81ED-4DB2-BD59-A6C34878D82A}">
                    <a16:rowId xmlns:a16="http://schemas.microsoft.com/office/drawing/2014/main" val="10000"/>
                  </a:ext>
                </a:extLst>
              </a:tr>
              <a:tr h="370840">
                <a:tc>
                  <a:txBody>
                    <a:bodyPr/>
                    <a:lstStyle/>
                    <a:p>
                      <a:r>
                        <a:rPr lang="en-US" sz="1600" dirty="0"/>
                        <a:t>I am already trained and certified. NA</a:t>
                      </a:r>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a:t>Q14 - What were some challenges you experienced this semester [select all that apply]</a:t>
            </a:r>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a:t>Q14 - What were some challenges you experienced this semester [select all that apply]</a:t>
            </a:r>
          </a:p>
        </p:txBody>
      </p:sp>
      <p:graphicFrame>
        <p:nvGraphicFramePr>
          <p:cNvPr id="4" name="Chart 3">
            <a:extLst>
              <a:ext uri="{FF2B5EF4-FFF2-40B4-BE49-F238E27FC236}">
                <a16:creationId xmlns:a16="http://schemas.microsoft.com/office/drawing/2014/main" id="{950336DC-0846-0E1B-678C-46DEBBED33DE}"/>
              </a:ext>
            </a:extLst>
          </p:cNvPr>
          <p:cNvGraphicFramePr>
            <a:graphicFrameLocks/>
          </p:cNvGraphicFramePr>
          <p:nvPr>
            <p:extLst>
              <p:ext uri="{D42A27DB-BD31-4B8C-83A1-F6EECF244321}">
                <p14:modId xmlns:p14="http://schemas.microsoft.com/office/powerpoint/2010/main" val="296014923"/>
              </p:ext>
            </p:extLst>
          </p:nvPr>
        </p:nvGraphicFramePr>
        <p:xfrm>
          <a:off x="77821" y="1478604"/>
          <a:ext cx="8900809" cy="459145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029025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a:t>Q14 - What were some challenges you experienced this semester [select all that apply]</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404368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a:t>#</a:t>
                      </a:r>
                    </a:p>
                  </a:txBody>
                  <a:tcPr/>
                </a:tc>
                <a:tc>
                  <a:txBody>
                    <a:bodyPr/>
                    <a:lstStyle/>
                    <a:p>
                      <a:r>
                        <a:rPr lang="en-US" sz="1600" dirty="0"/>
                        <a:t>Answer</a:t>
                      </a:r>
                    </a:p>
                  </a:txBody>
                  <a:tcPr/>
                </a:tc>
                <a:tc>
                  <a:txBody>
                    <a:bodyPr/>
                    <a:lstStyle/>
                    <a:p>
                      <a:r>
                        <a:rPr lang="en-US" sz="1600" dirty="0"/>
                        <a:t>%</a:t>
                      </a:r>
                    </a:p>
                  </a:txBody>
                  <a:tcPr/>
                </a:tc>
                <a:tc>
                  <a:txBody>
                    <a:bodyPr/>
                    <a:lstStyle/>
                    <a:p>
                      <a:r>
                        <a:rPr lang="en-US" sz="1600" dirty="0"/>
                        <a:t>Count</a:t>
                      </a:r>
                    </a:p>
                  </a:txBody>
                  <a:tcPr/>
                </a:tc>
                <a:extLst>
                  <a:ext uri="{0D108BD9-81ED-4DB2-BD59-A6C34878D82A}">
                    <a16:rowId xmlns:a16="http://schemas.microsoft.com/office/drawing/2014/main" val="10000"/>
                  </a:ext>
                </a:extLst>
              </a:tr>
              <a:tr h="370840">
                <a:tc>
                  <a:txBody>
                    <a:bodyPr/>
                    <a:lstStyle/>
                    <a:p>
                      <a:r>
                        <a:rPr lang="en-US" sz="1600" dirty="0"/>
                        <a:t>1</a:t>
                      </a:r>
                    </a:p>
                  </a:txBody>
                  <a:tcPr/>
                </a:tc>
                <a:tc>
                  <a:txBody>
                    <a:bodyPr/>
                    <a:lstStyle/>
                    <a:p>
                      <a:r>
                        <a:rPr lang="en-US" sz="1600" dirty="0"/>
                        <a:t>Contacting students</a:t>
                      </a:r>
                    </a:p>
                  </a:txBody>
                  <a:tcPr/>
                </a:tc>
                <a:tc>
                  <a:txBody>
                    <a:bodyPr/>
                    <a:lstStyle/>
                    <a:p>
                      <a:r>
                        <a:rPr lang="en-US" sz="1600" dirty="0"/>
                        <a:t>11.74%</a:t>
                      </a:r>
                    </a:p>
                  </a:txBody>
                  <a:tcPr/>
                </a:tc>
                <a:tc>
                  <a:txBody>
                    <a:bodyPr/>
                    <a:lstStyle/>
                    <a:p>
                      <a:r>
                        <a:rPr lang="en-US" sz="1600" dirty="0"/>
                        <a:t>27</a:t>
                      </a:r>
                    </a:p>
                  </a:txBody>
                  <a:tcPr/>
                </a:tc>
                <a:extLst>
                  <a:ext uri="{0D108BD9-81ED-4DB2-BD59-A6C34878D82A}">
                    <a16:rowId xmlns:a16="http://schemas.microsoft.com/office/drawing/2014/main" val="10001"/>
                  </a:ext>
                </a:extLst>
              </a:tr>
              <a:tr h="370840">
                <a:tc>
                  <a:txBody>
                    <a:bodyPr/>
                    <a:lstStyle/>
                    <a:p>
                      <a:r>
                        <a:rPr lang="en-US" sz="1600" dirty="0"/>
                        <a:t>2</a:t>
                      </a:r>
                    </a:p>
                  </a:txBody>
                  <a:tcPr/>
                </a:tc>
                <a:tc>
                  <a:txBody>
                    <a:bodyPr/>
                    <a:lstStyle/>
                    <a:p>
                      <a:r>
                        <a:rPr lang="en-US" sz="1600" dirty="0"/>
                        <a:t>Designing and/or managing online course</a:t>
                      </a:r>
                    </a:p>
                  </a:txBody>
                  <a:tcPr/>
                </a:tc>
                <a:tc>
                  <a:txBody>
                    <a:bodyPr/>
                    <a:lstStyle/>
                    <a:p>
                      <a:r>
                        <a:rPr lang="en-US" sz="1600" dirty="0"/>
                        <a:t>2.61%</a:t>
                      </a:r>
                    </a:p>
                  </a:txBody>
                  <a:tcPr/>
                </a:tc>
                <a:tc>
                  <a:txBody>
                    <a:bodyPr/>
                    <a:lstStyle/>
                    <a:p>
                      <a:r>
                        <a:rPr lang="en-US" sz="1600" dirty="0"/>
                        <a:t>6</a:t>
                      </a:r>
                    </a:p>
                  </a:txBody>
                  <a:tcPr/>
                </a:tc>
                <a:extLst>
                  <a:ext uri="{0D108BD9-81ED-4DB2-BD59-A6C34878D82A}">
                    <a16:rowId xmlns:a16="http://schemas.microsoft.com/office/drawing/2014/main" val="10002"/>
                  </a:ext>
                </a:extLst>
              </a:tr>
              <a:tr h="370840">
                <a:tc>
                  <a:txBody>
                    <a:bodyPr/>
                    <a:lstStyle/>
                    <a:p>
                      <a:r>
                        <a:rPr lang="en-US" sz="1600" dirty="0"/>
                        <a:t>3</a:t>
                      </a:r>
                    </a:p>
                  </a:txBody>
                  <a:tcPr/>
                </a:tc>
                <a:tc>
                  <a:txBody>
                    <a:bodyPr/>
                    <a:lstStyle/>
                    <a:p>
                      <a:r>
                        <a:rPr lang="en-US" sz="1600" dirty="0"/>
                        <a:t>Having students keep up with coursework</a:t>
                      </a:r>
                    </a:p>
                  </a:txBody>
                  <a:tcPr/>
                </a:tc>
                <a:tc>
                  <a:txBody>
                    <a:bodyPr/>
                    <a:lstStyle/>
                    <a:p>
                      <a:r>
                        <a:rPr lang="en-US" sz="1600" dirty="0"/>
                        <a:t>24.35%</a:t>
                      </a:r>
                    </a:p>
                  </a:txBody>
                  <a:tcPr/>
                </a:tc>
                <a:tc>
                  <a:txBody>
                    <a:bodyPr/>
                    <a:lstStyle/>
                    <a:p>
                      <a:r>
                        <a:rPr lang="en-US" sz="1600" dirty="0"/>
                        <a:t>56</a:t>
                      </a:r>
                    </a:p>
                  </a:txBody>
                  <a:tcPr/>
                </a:tc>
                <a:extLst>
                  <a:ext uri="{0D108BD9-81ED-4DB2-BD59-A6C34878D82A}">
                    <a16:rowId xmlns:a16="http://schemas.microsoft.com/office/drawing/2014/main" val="10003"/>
                  </a:ext>
                </a:extLst>
              </a:tr>
              <a:tr h="370840">
                <a:tc>
                  <a:txBody>
                    <a:bodyPr/>
                    <a:lstStyle/>
                    <a:p>
                      <a:r>
                        <a:rPr lang="en-US" sz="1600" dirty="0"/>
                        <a:t>4</a:t>
                      </a:r>
                    </a:p>
                  </a:txBody>
                  <a:tcPr/>
                </a:tc>
                <a:tc>
                  <a:txBody>
                    <a:bodyPr/>
                    <a:lstStyle/>
                    <a:p>
                      <a:r>
                        <a:rPr lang="en-US" sz="1600" dirty="0"/>
                        <a:t>Student equity (access to books, tech, etc.)</a:t>
                      </a:r>
                    </a:p>
                  </a:txBody>
                  <a:tcPr/>
                </a:tc>
                <a:tc>
                  <a:txBody>
                    <a:bodyPr/>
                    <a:lstStyle/>
                    <a:p>
                      <a:r>
                        <a:rPr lang="en-US" sz="1600" dirty="0"/>
                        <a:t>6.52%</a:t>
                      </a:r>
                    </a:p>
                  </a:txBody>
                  <a:tcPr/>
                </a:tc>
                <a:tc>
                  <a:txBody>
                    <a:bodyPr/>
                    <a:lstStyle/>
                    <a:p>
                      <a:r>
                        <a:rPr lang="en-US" sz="1600" dirty="0"/>
                        <a:t>15</a:t>
                      </a:r>
                    </a:p>
                  </a:txBody>
                  <a:tcPr/>
                </a:tc>
                <a:extLst>
                  <a:ext uri="{0D108BD9-81ED-4DB2-BD59-A6C34878D82A}">
                    <a16:rowId xmlns:a16="http://schemas.microsoft.com/office/drawing/2014/main" val="10004"/>
                  </a:ext>
                </a:extLst>
              </a:tr>
              <a:tr h="370840">
                <a:tc>
                  <a:txBody>
                    <a:bodyPr/>
                    <a:lstStyle/>
                    <a:p>
                      <a:r>
                        <a:rPr lang="en-US" sz="1600" dirty="0"/>
                        <a:t>5</a:t>
                      </a:r>
                    </a:p>
                  </a:txBody>
                  <a:tcPr/>
                </a:tc>
                <a:tc>
                  <a:txBody>
                    <a:bodyPr/>
                    <a:lstStyle/>
                    <a:p>
                      <a:r>
                        <a:rPr lang="en-US" sz="1600" dirty="0"/>
                        <a:t>Blackboard concerns</a:t>
                      </a:r>
                    </a:p>
                  </a:txBody>
                  <a:tcPr/>
                </a:tc>
                <a:tc>
                  <a:txBody>
                    <a:bodyPr/>
                    <a:lstStyle/>
                    <a:p>
                      <a:r>
                        <a:rPr lang="en-US" sz="1600" dirty="0"/>
                        <a:t>4.35%</a:t>
                      </a:r>
                    </a:p>
                  </a:txBody>
                  <a:tcPr/>
                </a:tc>
                <a:tc>
                  <a:txBody>
                    <a:bodyPr/>
                    <a:lstStyle/>
                    <a:p>
                      <a:r>
                        <a:rPr lang="en-US" sz="1600" dirty="0"/>
                        <a:t>10</a:t>
                      </a:r>
                    </a:p>
                  </a:txBody>
                  <a:tcPr/>
                </a:tc>
                <a:extLst>
                  <a:ext uri="{0D108BD9-81ED-4DB2-BD59-A6C34878D82A}">
                    <a16:rowId xmlns:a16="http://schemas.microsoft.com/office/drawing/2014/main" val="10005"/>
                  </a:ext>
                </a:extLst>
              </a:tr>
              <a:tr h="370840">
                <a:tc>
                  <a:txBody>
                    <a:bodyPr/>
                    <a:lstStyle/>
                    <a:p>
                      <a:r>
                        <a:rPr lang="en-US" sz="1600" dirty="0"/>
                        <a:t>6</a:t>
                      </a:r>
                    </a:p>
                  </a:txBody>
                  <a:tcPr/>
                </a:tc>
                <a:tc>
                  <a:txBody>
                    <a:bodyPr/>
                    <a:lstStyle/>
                    <a:p>
                      <a:r>
                        <a:rPr lang="en-US" sz="1600" dirty="0"/>
                        <a:t>Creating online activities</a:t>
                      </a:r>
                    </a:p>
                  </a:txBody>
                  <a:tcPr/>
                </a:tc>
                <a:tc>
                  <a:txBody>
                    <a:bodyPr/>
                    <a:lstStyle/>
                    <a:p>
                      <a:r>
                        <a:rPr lang="en-US" sz="1600" dirty="0"/>
                        <a:t>4.78%</a:t>
                      </a:r>
                    </a:p>
                  </a:txBody>
                  <a:tcPr/>
                </a:tc>
                <a:tc>
                  <a:txBody>
                    <a:bodyPr/>
                    <a:lstStyle/>
                    <a:p>
                      <a:r>
                        <a:rPr lang="en-US" sz="1600" dirty="0"/>
                        <a:t>11</a:t>
                      </a:r>
                    </a:p>
                  </a:txBody>
                  <a:tcPr/>
                </a:tc>
                <a:extLst>
                  <a:ext uri="{0D108BD9-81ED-4DB2-BD59-A6C34878D82A}">
                    <a16:rowId xmlns:a16="http://schemas.microsoft.com/office/drawing/2014/main" val="10006"/>
                  </a:ext>
                </a:extLst>
              </a:tr>
              <a:tr h="370840">
                <a:tc>
                  <a:txBody>
                    <a:bodyPr/>
                    <a:lstStyle/>
                    <a:p>
                      <a:r>
                        <a:rPr lang="en-US" sz="1600" dirty="0"/>
                        <a:t>7</a:t>
                      </a:r>
                    </a:p>
                  </a:txBody>
                  <a:tcPr/>
                </a:tc>
                <a:tc>
                  <a:txBody>
                    <a:bodyPr/>
                    <a:lstStyle/>
                    <a:p>
                      <a:r>
                        <a:rPr lang="en-US" sz="1600" dirty="0"/>
                        <a:t>Student attrition</a:t>
                      </a:r>
                    </a:p>
                  </a:txBody>
                  <a:tcPr/>
                </a:tc>
                <a:tc>
                  <a:txBody>
                    <a:bodyPr/>
                    <a:lstStyle/>
                    <a:p>
                      <a:r>
                        <a:rPr lang="en-US" sz="1600" dirty="0"/>
                        <a:t>12.61%</a:t>
                      </a:r>
                    </a:p>
                  </a:txBody>
                  <a:tcPr/>
                </a:tc>
                <a:tc>
                  <a:txBody>
                    <a:bodyPr/>
                    <a:lstStyle/>
                    <a:p>
                      <a:r>
                        <a:rPr lang="en-US" sz="1600" dirty="0"/>
                        <a:t>29</a:t>
                      </a:r>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a:t>Q1 - What type of courses did you teach this semester?</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275844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a:t>#</a:t>
                      </a:r>
                    </a:p>
                  </a:txBody>
                  <a:tcPr/>
                </a:tc>
                <a:tc>
                  <a:txBody>
                    <a:bodyPr/>
                    <a:lstStyle/>
                    <a:p>
                      <a:r>
                        <a:rPr lang="en-US" sz="1600" dirty="0"/>
                        <a:t>Answer</a:t>
                      </a:r>
                    </a:p>
                  </a:txBody>
                  <a:tcPr/>
                </a:tc>
                <a:tc>
                  <a:txBody>
                    <a:bodyPr/>
                    <a:lstStyle/>
                    <a:p>
                      <a:r>
                        <a:rPr lang="en-US" sz="1600" dirty="0"/>
                        <a:t>%</a:t>
                      </a:r>
                    </a:p>
                  </a:txBody>
                  <a:tcPr/>
                </a:tc>
                <a:tc>
                  <a:txBody>
                    <a:bodyPr/>
                    <a:lstStyle/>
                    <a:p>
                      <a:r>
                        <a:rPr lang="en-US" sz="1600" dirty="0"/>
                        <a:t>Count</a:t>
                      </a:r>
                    </a:p>
                  </a:txBody>
                  <a:tcPr/>
                </a:tc>
                <a:extLst>
                  <a:ext uri="{0D108BD9-81ED-4DB2-BD59-A6C34878D82A}">
                    <a16:rowId xmlns:a16="http://schemas.microsoft.com/office/drawing/2014/main" val="10000"/>
                  </a:ext>
                </a:extLst>
              </a:tr>
              <a:tr h="370840">
                <a:tc>
                  <a:txBody>
                    <a:bodyPr/>
                    <a:lstStyle/>
                    <a:p>
                      <a:r>
                        <a:rPr lang="en-US" sz="1600" dirty="0"/>
                        <a:t>1</a:t>
                      </a:r>
                    </a:p>
                  </a:txBody>
                  <a:tcPr/>
                </a:tc>
                <a:tc>
                  <a:txBody>
                    <a:bodyPr/>
                    <a:lstStyle/>
                    <a:p>
                      <a:r>
                        <a:rPr lang="en-US" sz="1600" dirty="0"/>
                        <a:t>All remote/online</a:t>
                      </a:r>
                    </a:p>
                  </a:txBody>
                  <a:tcPr/>
                </a:tc>
                <a:tc>
                  <a:txBody>
                    <a:bodyPr/>
                    <a:lstStyle/>
                    <a:p>
                      <a:r>
                        <a:rPr lang="en-US" sz="1600" dirty="0"/>
                        <a:t>42.11%</a:t>
                      </a:r>
                    </a:p>
                  </a:txBody>
                  <a:tcPr/>
                </a:tc>
                <a:tc>
                  <a:txBody>
                    <a:bodyPr/>
                    <a:lstStyle/>
                    <a:p>
                      <a:r>
                        <a:rPr lang="en-US" sz="1600" dirty="0"/>
                        <a:t>48</a:t>
                      </a:r>
                    </a:p>
                  </a:txBody>
                  <a:tcPr/>
                </a:tc>
                <a:extLst>
                  <a:ext uri="{0D108BD9-81ED-4DB2-BD59-A6C34878D82A}">
                    <a16:rowId xmlns:a16="http://schemas.microsoft.com/office/drawing/2014/main" val="10001"/>
                  </a:ext>
                </a:extLst>
              </a:tr>
              <a:tr h="370840">
                <a:tc>
                  <a:txBody>
                    <a:bodyPr/>
                    <a:lstStyle/>
                    <a:p>
                      <a:r>
                        <a:rPr lang="en-US" sz="1600" dirty="0"/>
                        <a:t>2</a:t>
                      </a:r>
                    </a:p>
                  </a:txBody>
                  <a:tcPr/>
                </a:tc>
                <a:tc>
                  <a:txBody>
                    <a:bodyPr/>
                    <a:lstStyle/>
                    <a:p>
                      <a:r>
                        <a:rPr lang="en-US" sz="1600" dirty="0"/>
                        <a:t>Partially remote/online (e.g., courses included some in-person sessions)</a:t>
                      </a:r>
                    </a:p>
                  </a:txBody>
                  <a:tcPr/>
                </a:tc>
                <a:tc>
                  <a:txBody>
                    <a:bodyPr/>
                    <a:lstStyle/>
                    <a:p>
                      <a:r>
                        <a:rPr lang="en-US" sz="1600" dirty="0"/>
                        <a:t>34.21%</a:t>
                      </a:r>
                    </a:p>
                  </a:txBody>
                  <a:tcPr/>
                </a:tc>
                <a:tc>
                  <a:txBody>
                    <a:bodyPr/>
                    <a:lstStyle/>
                    <a:p>
                      <a:r>
                        <a:rPr lang="en-US" sz="1600" dirty="0"/>
                        <a:t>39</a:t>
                      </a:r>
                    </a:p>
                  </a:txBody>
                  <a:tcPr/>
                </a:tc>
                <a:extLst>
                  <a:ext uri="{0D108BD9-81ED-4DB2-BD59-A6C34878D82A}">
                    <a16:rowId xmlns:a16="http://schemas.microsoft.com/office/drawing/2014/main" val="10002"/>
                  </a:ext>
                </a:extLst>
              </a:tr>
              <a:tr h="370840">
                <a:tc>
                  <a:txBody>
                    <a:bodyPr/>
                    <a:lstStyle/>
                    <a:p>
                      <a:r>
                        <a:rPr lang="en-US" sz="1600" dirty="0"/>
                        <a:t>3</a:t>
                      </a:r>
                    </a:p>
                  </a:txBody>
                  <a:tcPr/>
                </a:tc>
                <a:tc>
                  <a:txBody>
                    <a:bodyPr/>
                    <a:lstStyle/>
                    <a:p>
                      <a:r>
                        <a:rPr lang="en-US" sz="1600" dirty="0"/>
                        <a:t>No remote/online (e.g., fully in-person)</a:t>
                      </a:r>
                    </a:p>
                  </a:txBody>
                  <a:tcPr/>
                </a:tc>
                <a:tc>
                  <a:txBody>
                    <a:bodyPr/>
                    <a:lstStyle/>
                    <a:p>
                      <a:r>
                        <a:rPr lang="en-US" sz="1600" dirty="0"/>
                        <a:t>23.68%</a:t>
                      </a:r>
                    </a:p>
                  </a:txBody>
                  <a:tcPr/>
                </a:tc>
                <a:tc>
                  <a:txBody>
                    <a:bodyPr/>
                    <a:lstStyle/>
                    <a:p>
                      <a:r>
                        <a:rPr lang="en-US" sz="1600" dirty="0"/>
                        <a:t>27</a:t>
                      </a:r>
                    </a:p>
                  </a:txBody>
                  <a:tcPr/>
                </a:tc>
                <a:extLst>
                  <a:ext uri="{0D108BD9-81ED-4DB2-BD59-A6C34878D82A}">
                    <a16:rowId xmlns:a16="http://schemas.microsoft.com/office/drawing/2014/main" val="10003"/>
                  </a:ext>
                </a:extLst>
              </a:tr>
              <a:tr h="370840">
                <a:tc>
                  <a:txBody>
                    <a:bodyPr/>
                    <a:lstStyle/>
                    <a:p>
                      <a:endParaRPr lang="en-US" sz="1600" dirty="0"/>
                    </a:p>
                  </a:txBody>
                  <a:tcPr/>
                </a:tc>
                <a:tc>
                  <a:txBody>
                    <a:bodyPr/>
                    <a:lstStyle/>
                    <a:p>
                      <a:r>
                        <a:rPr lang="en-US" sz="1600" dirty="0"/>
                        <a:t>Total</a:t>
                      </a:r>
                    </a:p>
                  </a:txBody>
                  <a:tcPr/>
                </a:tc>
                <a:tc>
                  <a:txBody>
                    <a:bodyPr/>
                    <a:lstStyle/>
                    <a:p>
                      <a:r>
                        <a:rPr lang="en-US" sz="1600" dirty="0"/>
                        <a:t>100%</a:t>
                      </a:r>
                    </a:p>
                  </a:txBody>
                  <a:tcPr/>
                </a:tc>
                <a:tc>
                  <a:txBody>
                    <a:bodyPr/>
                    <a:lstStyle/>
                    <a:p>
                      <a:r>
                        <a:rPr lang="en-US" sz="1600" dirty="0"/>
                        <a:t>114</a:t>
                      </a: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a:t>Q14 - What were some challenges you experienced this semester [select all that apply]</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284988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a:t>#</a:t>
                      </a:r>
                    </a:p>
                  </a:txBody>
                  <a:tcPr/>
                </a:tc>
                <a:tc>
                  <a:txBody>
                    <a:bodyPr/>
                    <a:lstStyle/>
                    <a:p>
                      <a:r>
                        <a:rPr lang="en-US" sz="1600" dirty="0"/>
                        <a:t>Answer</a:t>
                      </a:r>
                    </a:p>
                  </a:txBody>
                  <a:tcPr/>
                </a:tc>
                <a:tc>
                  <a:txBody>
                    <a:bodyPr/>
                    <a:lstStyle/>
                    <a:p>
                      <a:r>
                        <a:rPr lang="en-US" sz="1600" dirty="0"/>
                        <a:t>%</a:t>
                      </a:r>
                    </a:p>
                  </a:txBody>
                  <a:tcPr/>
                </a:tc>
                <a:tc>
                  <a:txBody>
                    <a:bodyPr/>
                    <a:lstStyle/>
                    <a:p>
                      <a:r>
                        <a:rPr lang="en-US" sz="1600" dirty="0"/>
                        <a:t>Count</a:t>
                      </a:r>
                    </a:p>
                  </a:txBody>
                  <a:tcPr/>
                </a:tc>
                <a:extLst>
                  <a:ext uri="{0D108BD9-81ED-4DB2-BD59-A6C34878D82A}">
                    <a16:rowId xmlns:a16="http://schemas.microsoft.com/office/drawing/2014/main" val="10000"/>
                  </a:ext>
                </a:extLst>
              </a:tr>
              <a:tr h="370840">
                <a:tc>
                  <a:txBody>
                    <a:bodyPr/>
                    <a:lstStyle/>
                    <a:p>
                      <a:r>
                        <a:rPr lang="en-US" sz="1600" dirty="0"/>
                        <a:t>8</a:t>
                      </a:r>
                    </a:p>
                  </a:txBody>
                  <a:tcPr/>
                </a:tc>
                <a:tc>
                  <a:txBody>
                    <a:bodyPr/>
                    <a:lstStyle/>
                    <a:p>
                      <a:r>
                        <a:rPr lang="en-US" sz="1600" dirty="0"/>
                        <a:t>Other</a:t>
                      </a:r>
                    </a:p>
                  </a:txBody>
                  <a:tcPr/>
                </a:tc>
                <a:tc>
                  <a:txBody>
                    <a:bodyPr/>
                    <a:lstStyle/>
                    <a:p>
                      <a:r>
                        <a:rPr lang="en-US" sz="1600" dirty="0"/>
                        <a:t>5.65%</a:t>
                      </a:r>
                    </a:p>
                  </a:txBody>
                  <a:tcPr/>
                </a:tc>
                <a:tc>
                  <a:txBody>
                    <a:bodyPr/>
                    <a:lstStyle/>
                    <a:p>
                      <a:r>
                        <a:rPr lang="en-US" sz="1600" dirty="0"/>
                        <a:t>13</a:t>
                      </a:r>
                    </a:p>
                  </a:txBody>
                  <a:tcPr/>
                </a:tc>
                <a:extLst>
                  <a:ext uri="{0D108BD9-81ED-4DB2-BD59-A6C34878D82A}">
                    <a16:rowId xmlns:a16="http://schemas.microsoft.com/office/drawing/2014/main" val="10001"/>
                  </a:ext>
                </a:extLst>
              </a:tr>
              <a:tr h="370840">
                <a:tc>
                  <a:txBody>
                    <a:bodyPr/>
                    <a:lstStyle/>
                    <a:p>
                      <a:r>
                        <a:rPr lang="en-US" sz="1600" dirty="0"/>
                        <a:t>9</a:t>
                      </a:r>
                    </a:p>
                  </a:txBody>
                  <a:tcPr/>
                </a:tc>
                <a:tc>
                  <a:txBody>
                    <a:bodyPr/>
                    <a:lstStyle/>
                    <a:p>
                      <a:r>
                        <a:rPr lang="en-US" sz="1600" dirty="0"/>
                        <a:t>Promoting honesty and academic integrity</a:t>
                      </a:r>
                    </a:p>
                  </a:txBody>
                  <a:tcPr/>
                </a:tc>
                <a:tc>
                  <a:txBody>
                    <a:bodyPr/>
                    <a:lstStyle/>
                    <a:p>
                      <a:r>
                        <a:rPr lang="en-US" sz="1600" dirty="0"/>
                        <a:t>13.91%</a:t>
                      </a:r>
                    </a:p>
                  </a:txBody>
                  <a:tcPr/>
                </a:tc>
                <a:tc>
                  <a:txBody>
                    <a:bodyPr/>
                    <a:lstStyle/>
                    <a:p>
                      <a:r>
                        <a:rPr lang="en-US" sz="1600" dirty="0"/>
                        <a:t>32</a:t>
                      </a:r>
                    </a:p>
                  </a:txBody>
                  <a:tcPr/>
                </a:tc>
                <a:extLst>
                  <a:ext uri="{0D108BD9-81ED-4DB2-BD59-A6C34878D82A}">
                    <a16:rowId xmlns:a16="http://schemas.microsoft.com/office/drawing/2014/main" val="10002"/>
                  </a:ext>
                </a:extLst>
              </a:tr>
              <a:tr h="370840">
                <a:tc>
                  <a:txBody>
                    <a:bodyPr/>
                    <a:lstStyle/>
                    <a:p>
                      <a:r>
                        <a:rPr lang="en-US" sz="1600" dirty="0"/>
                        <a:t>10</a:t>
                      </a:r>
                    </a:p>
                  </a:txBody>
                  <a:tcPr/>
                </a:tc>
                <a:tc>
                  <a:txBody>
                    <a:bodyPr/>
                    <a:lstStyle/>
                    <a:p>
                      <a:r>
                        <a:rPr lang="en-US" sz="1600" dirty="0"/>
                        <a:t>Grading and assessment</a:t>
                      </a:r>
                    </a:p>
                  </a:txBody>
                  <a:tcPr/>
                </a:tc>
                <a:tc>
                  <a:txBody>
                    <a:bodyPr/>
                    <a:lstStyle/>
                    <a:p>
                      <a:r>
                        <a:rPr lang="en-US" sz="1600" dirty="0"/>
                        <a:t>3.04%</a:t>
                      </a:r>
                    </a:p>
                  </a:txBody>
                  <a:tcPr/>
                </a:tc>
                <a:tc>
                  <a:txBody>
                    <a:bodyPr/>
                    <a:lstStyle/>
                    <a:p>
                      <a:r>
                        <a:rPr lang="en-US" sz="1600" dirty="0"/>
                        <a:t>7</a:t>
                      </a:r>
                    </a:p>
                  </a:txBody>
                  <a:tcPr/>
                </a:tc>
                <a:extLst>
                  <a:ext uri="{0D108BD9-81ED-4DB2-BD59-A6C34878D82A}">
                    <a16:rowId xmlns:a16="http://schemas.microsoft.com/office/drawing/2014/main" val="10003"/>
                  </a:ext>
                </a:extLst>
              </a:tr>
              <a:tr h="370840">
                <a:tc>
                  <a:txBody>
                    <a:bodyPr/>
                    <a:lstStyle/>
                    <a:p>
                      <a:r>
                        <a:rPr lang="en-US" sz="1600" dirty="0"/>
                        <a:t>11</a:t>
                      </a:r>
                    </a:p>
                  </a:txBody>
                  <a:tcPr/>
                </a:tc>
                <a:tc>
                  <a:txBody>
                    <a:bodyPr/>
                    <a:lstStyle/>
                    <a:p>
                      <a:r>
                        <a:rPr lang="en-US" sz="1600" dirty="0"/>
                        <a:t>Health/work life balance issues</a:t>
                      </a:r>
                    </a:p>
                  </a:txBody>
                  <a:tcPr/>
                </a:tc>
                <a:tc>
                  <a:txBody>
                    <a:bodyPr/>
                    <a:lstStyle/>
                    <a:p>
                      <a:r>
                        <a:rPr lang="en-US" sz="1600" dirty="0"/>
                        <a:t>10.43%</a:t>
                      </a:r>
                    </a:p>
                  </a:txBody>
                  <a:tcPr/>
                </a:tc>
                <a:tc>
                  <a:txBody>
                    <a:bodyPr/>
                    <a:lstStyle/>
                    <a:p>
                      <a:r>
                        <a:rPr lang="en-US" sz="1600" dirty="0"/>
                        <a:t>24</a:t>
                      </a:r>
                    </a:p>
                  </a:txBody>
                  <a:tcPr/>
                </a:tc>
                <a:extLst>
                  <a:ext uri="{0D108BD9-81ED-4DB2-BD59-A6C34878D82A}">
                    <a16:rowId xmlns:a16="http://schemas.microsoft.com/office/drawing/2014/main" val="10004"/>
                  </a:ext>
                </a:extLst>
              </a:tr>
              <a:tr h="370840">
                <a:tc>
                  <a:txBody>
                    <a:bodyPr/>
                    <a:lstStyle/>
                    <a:p>
                      <a:endParaRPr lang="en-US" sz="1600" dirty="0"/>
                    </a:p>
                  </a:txBody>
                  <a:tcPr/>
                </a:tc>
                <a:tc>
                  <a:txBody>
                    <a:bodyPr/>
                    <a:lstStyle/>
                    <a:p>
                      <a:r>
                        <a:rPr lang="en-US" sz="1600" dirty="0"/>
                        <a:t>Total</a:t>
                      </a:r>
                    </a:p>
                  </a:txBody>
                  <a:tcPr/>
                </a:tc>
                <a:tc>
                  <a:txBody>
                    <a:bodyPr/>
                    <a:lstStyle/>
                    <a:p>
                      <a:r>
                        <a:rPr lang="en-US" sz="1600" dirty="0"/>
                        <a:t>100%</a:t>
                      </a:r>
                    </a:p>
                  </a:txBody>
                  <a:tcPr/>
                </a:tc>
                <a:tc>
                  <a:txBody>
                    <a:bodyPr/>
                    <a:lstStyle/>
                    <a:p>
                      <a:r>
                        <a:rPr lang="en-US" sz="1600" dirty="0"/>
                        <a:t>230</a:t>
                      </a:r>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a:t>Q14 - What were some challenges you experienced this semester [select all that apply]</a:t>
            </a:r>
          </a:p>
        </p:txBody>
      </p:sp>
      <p:sp>
        <p:nvSpPr>
          <p:cNvPr id="3" name="Object 2"/>
          <p:cNvSpPr txBox="1"/>
          <p:nvPr/>
        </p:nvSpPr>
        <p:spPr>
          <a:xfrm>
            <a:off x="270000" y="800000"/>
            <a:ext cx="8229600" cy="369332"/>
          </a:xfrm>
          <a:prstGeom prst="rect">
            <a:avLst/>
          </a:prstGeom>
          <a:noFill/>
        </p:spPr>
        <p:txBody>
          <a:bodyPr wrap="square" rtlCol="0"/>
          <a:lstStyle/>
          <a:p>
            <a:r>
              <a:rPr lang="en-US" sz="1600" dirty="0"/>
              <a:t>Q14 - other option_8_TEXT - Other</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449580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a:t>Other - Text</a:t>
                      </a:r>
                    </a:p>
                  </a:txBody>
                  <a:tcPr/>
                </a:tc>
                <a:extLst>
                  <a:ext uri="{0D108BD9-81ED-4DB2-BD59-A6C34878D82A}">
                    <a16:rowId xmlns:a16="http://schemas.microsoft.com/office/drawing/2014/main" val="10000"/>
                  </a:ext>
                </a:extLst>
              </a:tr>
              <a:tr h="370840">
                <a:tc>
                  <a:txBody>
                    <a:bodyPr/>
                    <a:lstStyle/>
                    <a:p>
                      <a:r>
                        <a:rPr lang="en-US" sz="1600" dirty="0"/>
                        <a:t>online cheating is out of hand</a:t>
                      </a:r>
                    </a:p>
                  </a:txBody>
                  <a:tcPr/>
                </a:tc>
                <a:extLst>
                  <a:ext uri="{0D108BD9-81ED-4DB2-BD59-A6C34878D82A}">
                    <a16:rowId xmlns:a16="http://schemas.microsoft.com/office/drawing/2014/main" val="10001"/>
                  </a:ext>
                </a:extLst>
              </a:tr>
              <a:tr h="370840">
                <a:tc>
                  <a:txBody>
                    <a:bodyPr/>
                    <a:lstStyle/>
                    <a:p>
                      <a:r>
                        <a:rPr lang="en-US" sz="1600" dirty="0"/>
                        <a:t>Assuring pupils' regular timely upkeep with course assignments &amp; requirements</a:t>
                      </a:r>
                    </a:p>
                  </a:txBody>
                  <a:tcPr/>
                </a:tc>
                <a:extLst>
                  <a:ext uri="{0D108BD9-81ED-4DB2-BD59-A6C34878D82A}">
                    <a16:rowId xmlns:a16="http://schemas.microsoft.com/office/drawing/2014/main" val="10002"/>
                  </a:ext>
                </a:extLst>
              </a:tr>
              <a:tr h="370840">
                <a:tc>
                  <a:txBody>
                    <a:bodyPr/>
                    <a:lstStyle/>
                    <a:p>
                      <a:r>
                        <a:rPr lang="en-US" sz="1600" dirty="0"/>
                        <a:t>Students' lack of basic computer skills</a:t>
                      </a:r>
                    </a:p>
                  </a:txBody>
                  <a:tcPr/>
                </a:tc>
                <a:extLst>
                  <a:ext uri="{0D108BD9-81ED-4DB2-BD59-A6C34878D82A}">
                    <a16:rowId xmlns:a16="http://schemas.microsoft.com/office/drawing/2014/main" val="10003"/>
                  </a:ext>
                </a:extLst>
              </a:tr>
              <a:tr h="370840">
                <a:tc>
                  <a:txBody>
                    <a:bodyPr/>
                    <a:lstStyle/>
                    <a:p>
                      <a:r>
                        <a:rPr lang="en-US" sz="1600" dirty="0"/>
                        <a:t>Posting recorded lectures from Zoom to Blackboard</a:t>
                      </a:r>
                    </a:p>
                  </a:txBody>
                  <a:tcPr/>
                </a:tc>
                <a:extLst>
                  <a:ext uri="{0D108BD9-81ED-4DB2-BD59-A6C34878D82A}">
                    <a16:rowId xmlns:a16="http://schemas.microsoft.com/office/drawing/2014/main" val="10004"/>
                  </a:ext>
                </a:extLst>
              </a:tr>
              <a:tr h="370840">
                <a:tc>
                  <a:txBody>
                    <a:bodyPr/>
                    <a:lstStyle/>
                    <a:p>
                      <a:r>
                        <a:rPr lang="en-US" sz="1600" dirty="0"/>
                        <a:t>I would like to add that in-person course (prior to Covid19) student attrition was a problem. But with the flexibility of asynchronous course, it has been easier for them to make up the work.</a:t>
                      </a:r>
                    </a:p>
                  </a:txBody>
                  <a:tcPr/>
                </a:tc>
                <a:extLst>
                  <a:ext uri="{0D108BD9-81ED-4DB2-BD59-A6C34878D82A}">
                    <a16:rowId xmlns:a16="http://schemas.microsoft.com/office/drawing/2014/main" val="10005"/>
                  </a:ext>
                </a:extLst>
              </a:tr>
              <a:tr h="370840">
                <a:tc>
                  <a:txBody>
                    <a:bodyPr/>
                    <a:lstStyle/>
                    <a:p>
                      <a:r>
                        <a:rPr lang="en-US" sz="1600" dirty="0"/>
                        <a:t>Student mental health concerns</a:t>
                      </a:r>
                    </a:p>
                  </a:txBody>
                  <a:tcPr/>
                </a:tc>
                <a:extLst>
                  <a:ext uri="{0D108BD9-81ED-4DB2-BD59-A6C34878D82A}">
                    <a16:rowId xmlns:a16="http://schemas.microsoft.com/office/drawing/2014/main" val="10006"/>
                  </a:ext>
                </a:extLst>
              </a:tr>
              <a:tr h="370840">
                <a:tc>
                  <a:txBody>
                    <a:bodyPr/>
                    <a:lstStyle/>
                    <a:p>
                      <a:r>
                        <a:rPr lang="en-US" sz="1600" dirty="0"/>
                        <a:t>Easier access to KCC tutoring</a:t>
                      </a:r>
                    </a:p>
                  </a:txBody>
                  <a:tcPr/>
                </a:tc>
                <a:extLst>
                  <a:ext uri="{0D108BD9-81ED-4DB2-BD59-A6C34878D82A}">
                    <a16:rowId xmlns:a16="http://schemas.microsoft.com/office/drawing/2014/main" val="10007"/>
                  </a:ext>
                </a:extLst>
              </a:tr>
              <a:tr h="370840">
                <a:tc>
                  <a:txBody>
                    <a:bodyPr/>
                    <a:lstStyle/>
                    <a:p>
                      <a:r>
                        <a:rPr lang="en-US" sz="1600" dirty="0"/>
                        <a:t>I think reaching out to students via email, phone, and Starfish is fine but students don't always respond and sometimes disappear. But this was true with in-person, too!</a:t>
                      </a:r>
                    </a:p>
                  </a:txBody>
                  <a:tcPr/>
                </a:tc>
                <a:extLst>
                  <a:ext uri="{0D108BD9-81ED-4DB2-BD59-A6C34878D82A}">
                    <a16:rowId xmlns:a16="http://schemas.microsoft.com/office/drawing/2014/main" val="10008"/>
                  </a:ext>
                </a:extLst>
              </a:tr>
              <a:tr h="370840">
                <a:tc>
                  <a:txBody>
                    <a:bodyPr/>
                    <a:lstStyle/>
                    <a:p>
                      <a:r>
                        <a:rPr lang="en-US" sz="1600" dirty="0"/>
                        <a:t>none of these </a:t>
                      </a:r>
                    </a:p>
                  </a:txBody>
                  <a:tcPr/>
                </a:tc>
                <a:extLst>
                  <a:ext uri="{0D108BD9-81ED-4DB2-BD59-A6C34878D82A}">
                    <a16:rowId xmlns:a16="http://schemas.microsoft.com/office/drawing/2014/main" val="10009"/>
                  </a:ext>
                </a:extLst>
              </a:tr>
              <a:tr h="370840">
                <a:tc>
                  <a:txBody>
                    <a:bodyPr/>
                    <a:lstStyle/>
                    <a:p>
                      <a:r>
                        <a:rPr lang="en-US" sz="1600" dirty="0"/>
                        <a:t>Creating groups was a disaster!</a:t>
                      </a:r>
                    </a:p>
                  </a:txBody>
                  <a:tcPr/>
                </a:tc>
                <a:extLst>
                  <a:ext uri="{0D108BD9-81ED-4DB2-BD59-A6C34878D82A}">
                    <a16:rowId xmlns:a16="http://schemas.microsoft.com/office/drawing/2014/main" val="10010"/>
                  </a:ext>
                </a:extLst>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a:t>Q14 - What were some challenges you experienced this semester [select all that apply]</a:t>
            </a:r>
          </a:p>
        </p:txBody>
      </p:sp>
      <p:sp>
        <p:nvSpPr>
          <p:cNvPr id="3" name="Object 2"/>
          <p:cNvSpPr txBox="1"/>
          <p:nvPr/>
        </p:nvSpPr>
        <p:spPr>
          <a:xfrm>
            <a:off x="270000" y="800000"/>
            <a:ext cx="8229600" cy="369332"/>
          </a:xfrm>
          <a:prstGeom prst="rect">
            <a:avLst/>
          </a:prstGeom>
          <a:noFill/>
        </p:spPr>
        <p:txBody>
          <a:bodyPr wrap="square" rtlCol="0"/>
          <a:lstStyle/>
          <a:p>
            <a:r>
              <a:rPr lang="en-US" sz="1600" dirty="0"/>
              <a:t>Q14 - other option_8_TEXT - Other</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180848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a:t>Other - Text</a:t>
                      </a:r>
                    </a:p>
                  </a:txBody>
                  <a:tcPr/>
                </a:tc>
                <a:extLst>
                  <a:ext uri="{0D108BD9-81ED-4DB2-BD59-A6C34878D82A}">
                    <a16:rowId xmlns:a16="http://schemas.microsoft.com/office/drawing/2014/main" val="10000"/>
                  </a:ext>
                </a:extLst>
              </a:tr>
              <a:tr h="370840">
                <a:tc>
                  <a:txBody>
                    <a:bodyPr/>
                    <a:lstStyle/>
                    <a:p>
                      <a:r>
                        <a:rPr lang="en-US" sz="1600" dirty="0"/>
                        <a:t>While teaching an online ENG 24 course, I found that many of the students worked full-time and then expend that i would be willing to be extra flexible with deadlines. I tried to flex a bit, but after a while it becomes clear that many students were contacting me to offer excuses rather than actually submitting assignments.</a:t>
                      </a:r>
                    </a:p>
                  </a:txBody>
                  <a:tcPr/>
                </a:tc>
                <a:extLst>
                  <a:ext uri="{0D108BD9-81ED-4DB2-BD59-A6C34878D82A}">
                    <a16:rowId xmlns:a16="http://schemas.microsoft.com/office/drawing/2014/main" val="10001"/>
                  </a:ext>
                </a:extLst>
              </a:tr>
              <a:tr h="370840">
                <a:tc>
                  <a:txBody>
                    <a:bodyPr/>
                    <a:lstStyle/>
                    <a:p>
                      <a:r>
                        <a:rPr lang="en-US" sz="1600" dirty="0"/>
                        <a:t>Student Time Management</a:t>
                      </a:r>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a:t>Q15 - If health and safety requirements, facilities, operations, and academic/administrative needs permit, I would prefer the following instructional mode for my courses next semester:</a:t>
            </a:r>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a:t>Q15 - If health and safety requirements, facilities, operations, and academic/administrative needs permit, I would prefer the following instructional mode for my courses next semester:</a:t>
            </a:r>
          </a:p>
        </p:txBody>
      </p:sp>
      <p:graphicFrame>
        <p:nvGraphicFramePr>
          <p:cNvPr id="4" name="Chart 3">
            <a:extLst>
              <a:ext uri="{FF2B5EF4-FFF2-40B4-BE49-F238E27FC236}">
                <a16:creationId xmlns:a16="http://schemas.microsoft.com/office/drawing/2014/main" id="{B0712C62-5CF7-A790-AEB7-A2D7FDD5443D}"/>
              </a:ext>
            </a:extLst>
          </p:cNvPr>
          <p:cNvGraphicFramePr>
            <a:graphicFrameLocks/>
          </p:cNvGraphicFramePr>
          <p:nvPr>
            <p:extLst>
              <p:ext uri="{D42A27DB-BD31-4B8C-83A1-F6EECF244321}">
                <p14:modId xmlns:p14="http://schemas.microsoft.com/office/powerpoint/2010/main" val="1890837247"/>
              </p:ext>
            </p:extLst>
          </p:nvPr>
        </p:nvGraphicFramePr>
        <p:xfrm>
          <a:off x="199999" y="1882139"/>
          <a:ext cx="8788357" cy="42560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569724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a:t>Q15 - If health and safety requirements, facilities, operations, and academic/administrative needs permit, I would prefer the following instructional mode for my courses next semester:</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222504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a:t>#</a:t>
                      </a:r>
                    </a:p>
                  </a:txBody>
                  <a:tcPr/>
                </a:tc>
                <a:tc>
                  <a:txBody>
                    <a:bodyPr/>
                    <a:lstStyle/>
                    <a:p>
                      <a:r>
                        <a:rPr lang="en-US" sz="1600" dirty="0"/>
                        <a:t>Answer</a:t>
                      </a:r>
                    </a:p>
                  </a:txBody>
                  <a:tcPr/>
                </a:tc>
                <a:tc>
                  <a:txBody>
                    <a:bodyPr/>
                    <a:lstStyle/>
                    <a:p>
                      <a:r>
                        <a:rPr lang="en-US" sz="1600" dirty="0"/>
                        <a:t>%</a:t>
                      </a:r>
                    </a:p>
                  </a:txBody>
                  <a:tcPr/>
                </a:tc>
                <a:tc>
                  <a:txBody>
                    <a:bodyPr/>
                    <a:lstStyle/>
                    <a:p>
                      <a:r>
                        <a:rPr lang="en-US" sz="1600" dirty="0"/>
                        <a:t>Count</a:t>
                      </a:r>
                    </a:p>
                  </a:txBody>
                  <a:tcPr/>
                </a:tc>
                <a:extLst>
                  <a:ext uri="{0D108BD9-81ED-4DB2-BD59-A6C34878D82A}">
                    <a16:rowId xmlns:a16="http://schemas.microsoft.com/office/drawing/2014/main" val="10000"/>
                  </a:ext>
                </a:extLst>
              </a:tr>
              <a:tr h="370840">
                <a:tc>
                  <a:txBody>
                    <a:bodyPr/>
                    <a:lstStyle/>
                    <a:p>
                      <a:r>
                        <a:rPr lang="en-US" sz="1600" dirty="0"/>
                        <a:t>1</a:t>
                      </a:r>
                    </a:p>
                  </a:txBody>
                  <a:tcPr/>
                </a:tc>
                <a:tc>
                  <a:txBody>
                    <a:bodyPr/>
                    <a:lstStyle/>
                    <a:p>
                      <a:r>
                        <a:rPr lang="en-US" sz="1600" dirty="0"/>
                        <a:t>totally online/remote</a:t>
                      </a:r>
                    </a:p>
                  </a:txBody>
                  <a:tcPr/>
                </a:tc>
                <a:tc>
                  <a:txBody>
                    <a:bodyPr/>
                    <a:lstStyle/>
                    <a:p>
                      <a:r>
                        <a:rPr lang="en-US" sz="1600" dirty="0"/>
                        <a:t>31.25%</a:t>
                      </a:r>
                    </a:p>
                  </a:txBody>
                  <a:tcPr/>
                </a:tc>
                <a:tc>
                  <a:txBody>
                    <a:bodyPr/>
                    <a:lstStyle/>
                    <a:p>
                      <a:r>
                        <a:rPr lang="en-US" sz="1600" dirty="0"/>
                        <a:t>10</a:t>
                      </a:r>
                    </a:p>
                  </a:txBody>
                  <a:tcPr/>
                </a:tc>
                <a:extLst>
                  <a:ext uri="{0D108BD9-81ED-4DB2-BD59-A6C34878D82A}">
                    <a16:rowId xmlns:a16="http://schemas.microsoft.com/office/drawing/2014/main" val="10001"/>
                  </a:ext>
                </a:extLst>
              </a:tr>
              <a:tr h="370840">
                <a:tc>
                  <a:txBody>
                    <a:bodyPr/>
                    <a:lstStyle/>
                    <a:p>
                      <a:r>
                        <a:rPr lang="en-US" sz="1600" dirty="0"/>
                        <a:t>2</a:t>
                      </a:r>
                    </a:p>
                  </a:txBody>
                  <a:tcPr/>
                </a:tc>
                <a:tc>
                  <a:txBody>
                    <a:bodyPr/>
                    <a:lstStyle/>
                    <a:p>
                      <a:r>
                        <a:rPr lang="en-US" sz="1600" dirty="0"/>
                        <a:t>mostly online/remote</a:t>
                      </a:r>
                    </a:p>
                  </a:txBody>
                  <a:tcPr/>
                </a:tc>
                <a:tc>
                  <a:txBody>
                    <a:bodyPr/>
                    <a:lstStyle/>
                    <a:p>
                      <a:r>
                        <a:rPr lang="en-US" sz="1600" dirty="0"/>
                        <a:t>34.38%</a:t>
                      </a:r>
                    </a:p>
                  </a:txBody>
                  <a:tcPr/>
                </a:tc>
                <a:tc>
                  <a:txBody>
                    <a:bodyPr/>
                    <a:lstStyle/>
                    <a:p>
                      <a:r>
                        <a:rPr lang="en-US" sz="1600" dirty="0"/>
                        <a:t>11</a:t>
                      </a:r>
                    </a:p>
                  </a:txBody>
                  <a:tcPr/>
                </a:tc>
                <a:extLst>
                  <a:ext uri="{0D108BD9-81ED-4DB2-BD59-A6C34878D82A}">
                    <a16:rowId xmlns:a16="http://schemas.microsoft.com/office/drawing/2014/main" val="10002"/>
                  </a:ext>
                </a:extLst>
              </a:tr>
              <a:tr h="370840">
                <a:tc>
                  <a:txBody>
                    <a:bodyPr/>
                    <a:lstStyle/>
                    <a:p>
                      <a:r>
                        <a:rPr lang="en-US" sz="1600" dirty="0"/>
                        <a:t>3</a:t>
                      </a:r>
                    </a:p>
                  </a:txBody>
                  <a:tcPr/>
                </a:tc>
                <a:tc>
                  <a:txBody>
                    <a:bodyPr/>
                    <a:lstStyle/>
                    <a:p>
                      <a:r>
                        <a:rPr lang="en-US" sz="1600" dirty="0"/>
                        <a:t>mostly in-person</a:t>
                      </a:r>
                    </a:p>
                  </a:txBody>
                  <a:tcPr/>
                </a:tc>
                <a:tc>
                  <a:txBody>
                    <a:bodyPr/>
                    <a:lstStyle/>
                    <a:p>
                      <a:r>
                        <a:rPr lang="en-US" sz="1600" dirty="0"/>
                        <a:t>15.63%</a:t>
                      </a:r>
                    </a:p>
                  </a:txBody>
                  <a:tcPr/>
                </a:tc>
                <a:tc>
                  <a:txBody>
                    <a:bodyPr/>
                    <a:lstStyle/>
                    <a:p>
                      <a:r>
                        <a:rPr lang="en-US" sz="1600" dirty="0"/>
                        <a:t>5</a:t>
                      </a:r>
                    </a:p>
                  </a:txBody>
                  <a:tcPr/>
                </a:tc>
                <a:extLst>
                  <a:ext uri="{0D108BD9-81ED-4DB2-BD59-A6C34878D82A}">
                    <a16:rowId xmlns:a16="http://schemas.microsoft.com/office/drawing/2014/main" val="10003"/>
                  </a:ext>
                </a:extLst>
              </a:tr>
              <a:tr h="370840">
                <a:tc>
                  <a:txBody>
                    <a:bodyPr/>
                    <a:lstStyle/>
                    <a:p>
                      <a:r>
                        <a:rPr lang="en-US" sz="1600" dirty="0"/>
                        <a:t>4</a:t>
                      </a:r>
                    </a:p>
                  </a:txBody>
                  <a:tcPr/>
                </a:tc>
                <a:tc>
                  <a:txBody>
                    <a:bodyPr/>
                    <a:lstStyle/>
                    <a:p>
                      <a:r>
                        <a:rPr lang="en-US" sz="1600" dirty="0"/>
                        <a:t>totally in-person</a:t>
                      </a:r>
                    </a:p>
                  </a:txBody>
                  <a:tcPr/>
                </a:tc>
                <a:tc>
                  <a:txBody>
                    <a:bodyPr/>
                    <a:lstStyle/>
                    <a:p>
                      <a:r>
                        <a:rPr lang="en-US" sz="1600" dirty="0"/>
                        <a:t>18.75%</a:t>
                      </a:r>
                    </a:p>
                  </a:txBody>
                  <a:tcPr/>
                </a:tc>
                <a:tc>
                  <a:txBody>
                    <a:bodyPr/>
                    <a:lstStyle/>
                    <a:p>
                      <a:r>
                        <a:rPr lang="en-US" sz="1600" dirty="0"/>
                        <a:t>6</a:t>
                      </a:r>
                    </a:p>
                  </a:txBody>
                  <a:tcPr/>
                </a:tc>
                <a:extLst>
                  <a:ext uri="{0D108BD9-81ED-4DB2-BD59-A6C34878D82A}">
                    <a16:rowId xmlns:a16="http://schemas.microsoft.com/office/drawing/2014/main" val="10004"/>
                  </a:ext>
                </a:extLst>
              </a:tr>
              <a:tr h="370840">
                <a:tc>
                  <a:txBody>
                    <a:bodyPr/>
                    <a:lstStyle/>
                    <a:p>
                      <a:endParaRPr lang="en-US" sz="1600" dirty="0"/>
                    </a:p>
                  </a:txBody>
                  <a:tcPr/>
                </a:tc>
                <a:tc>
                  <a:txBody>
                    <a:bodyPr/>
                    <a:lstStyle/>
                    <a:p>
                      <a:r>
                        <a:rPr lang="en-US" sz="1600" dirty="0"/>
                        <a:t>Total</a:t>
                      </a:r>
                    </a:p>
                  </a:txBody>
                  <a:tcPr/>
                </a:tc>
                <a:tc>
                  <a:txBody>
                    <a:bodyPr/>
                    <a:lstStyle/>
                    <a:p>
                      <a:r>
                        <a:rPr lang="en-US" sz="1600" dirty="0"/>
                        <a:t>100%</a:t>
                      </a:r>
                    </a:p>
                  </a:txBody>
                  <a:tcPr/>
                </a:tc>
                <a:tc>
                  <a:txBody>
                    <a:bodyPr/>
                    <a:lstStyle/>
                    <a:p>
                      <a:r>
                        <a:rPr lang="en-US" sz="1600" dirty="0"/>
                        <a:t>32</a:t>
                      </a:r>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a:t>Q16 - What best describes you?</a:t>
            </a:r>
          </a:p>
        </p:txBody>
      </p:sp>
      <p:pic>
        <p:nvPicPr>
          <p:cNvPr id="3" name="Object 2"/>
          <p:cNvPicPr>
            <a:picLocks noChangeAspect="1"/>
          </p:cNvPicPr>
          <p:nvPr/>
        </p:nvPicPr>
        <p:blipFill>
          <a:blip r:embed="rId2" cstate="print"/>
          <a:stretch>
            <a:fillRect/>
          </a:stretch>
        </p:blipFill>
        <p:spPr>
          <a:xfrm>
            <a:off x="0" y="842500"/>
            <a:ext cx="5297938" cy="3311211"/>
          </a:xfrm>
          <a:prstGeom prst="rect">
            <a:avLst/>
          </a:prstGeom>
        </p:spPr>
      </p:pic>
      <p:graphicFrame>
        <p:nvGraphicFramePr>
          <p:cNvPr id="4" name="Table 3">
            <a:extLst>
              <a:ext uri="{FF2B5EF4-FFF2-40B4-BE49-F238E27FC236}">
                <a16:creationId xmlns:a16="http://schemas.microsoft.com/office/drawing/2014/main" id="{90FADFF1-B2E9-B693-683C-3C7B09D9CD64}"/>
              </a:ext>
            </a:extLst>
          </p:cNvPr>
          <p:cNvGraphicFramePr>
            <a:graphicFrameLocks noGrp="1"/>
          </p:cNvGraphicFramePr>
          <p:nvPr>
            <p:extLst>
              <p:ext uri="{D42A27DB-BD31-4B8C-83A1-F6EECF244321}">
                <p14:modId xmlns:p14="http://schemas.microsoft.com/office/powerpoint/2010/main" val="1516867637"/>
              </p:ext>
            </p:extLst>
          </p:nvPr>
        </p:nvGraphicFramePr>
        <p:xfrm>
          <a:off x="4412075" y="658000"/>
          <a:ext cx="4017525" cy="731520"/>
        </p:xfrm>
        <a:graphic>
          <a:graphicData uri="http://schemas.openxmlformats.org/drawingml/2006/table">
            <a:tbl>
              <a:tblPr/>
              <a:tblGrid>
                <a:gridCol w="1339175">
                  <a:extLst>
                    <a:ext uri="{9D8B030D-6E8A-4147-A177-3AD203B41FA5}">
                      <a16:colId xmlns:a16="http://schemas.microsoft.com/office/drawing/2014/main" val="1885149104"/>
                    </a:ext>
                  </a:extLst>
                </a:gridCol>
                <a:gridCol w="1339175">
                  <a:extLst>
                    <a:ext uri="{9D8B030D-6E8A-4147-A177-3AD203B41FA5}">
                      <a16:colId xmlns:a16="http://schemas.microsoft.com/office/drawing/2014/main" val="1908018181"/>
                    </a:ext>
                  </a:extLst>
                </a:gridCol>
                <a:gridCol w="1339175">
                  <a:extLst>
                    <a:ext uri="{9D8B030D-6E8A-4147-A177-3AD203B41FA5}">
                      <a16:colId xmlns:a16="http://schemas.microsoft.com/office/drawing/2014/main" val="413577437"/>
                    </a:ext>
                  </a:extLst>
                </a:gridCol>
              </a:tblGrid>
              <a:tr h="182880">
                <a:tc>
                  <a:txBody>
                    <a:bodyPr/>
                    <a:lstStyle/>
                    <a:p>
                      <a:pPr algn="l" fontAlgn="b"/>
                      <a:r>
                        <a:rPr lang="en-US" sz="1100" b="0" i="0" u="none" strike="noStrike">
                          <a:solidFill>
                            <a:srgbClr val="000000"/>
                          </a:solidFill>
                          <a:effectLst/>
                          <a:latin typeface="Calibri" panose="020F0502020204030204" pitchFamily="34" charset="0"/>
                        </a:rPr>
                        <a:t>Answer</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Count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6349454"/>
                  </a:ext>
                </a:extLst>
              </a:tr>
              <a:tr h="182880">
                <a:tc>
                  <a:txBody>
                    <a:bodyPr/>
                    <a:lstStyle/>
                    <a:p>
                      <a:pPr algn="l" fontAlgn="b"/>
                      <a:r>
                        <a:rPr lang="en-US" sz="1100" b="0" i="0" u="none" strike="noStrike">
                          <a:solidFill>
                            <a:srgbClr val="000000"/>
                          </a:solidFill>
                          <a:effectLst/>
                          <a:latin typeface="Calibri" panose="020F0502020204030204" pitchFamily="34" charset="0"/>
                        </a:rPr>
                        <a:t>Full-time Faculty</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65.43%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3052369"/>
                  </a:ext>
                </a:extLst>
              </a:tr>
              <a:tr h="182880">
                <a:tc>
                  <a:txBody>
                    <a:bodyPr/>
                    <a:lstStyle/>
                    <a:p>
                      <a:pPr algn="l" fontAlgn="b"/>
                      <a:r>
                        <a:rPr lang="en-US" sz="1100" b="0" i="0" u="none" strike="noStrike">
                          <a:solidFill>
                            <a:srgbClr val="000000"/>
                          </a:solidFill>
                          <a:effectLst/>
                          <a:latin typeface="Calibri" panose="020F0502020204030204" pitchFamily="34" charset="0"/>
                        </a:rPr>
                        <a:t>Part-time Faculty</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34.57%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2132360"/>
                  </a:ext>
                </a:extLst>
              </a:tr>
              <a:tr h="182880">
                <a:tc>
                  <a:txBody>
                    <a:bodyPr/>
                    <a:lstStyle/>
                    <a:p>
                      <a:pPr algn="l" fontAlgn="b"/>
                      <a:r>
                        <a:rPr lang="en-US" sz="1100" b="0" i="0" u="none" strike="noStrike">
                          <a:solidFill>
                            <a:srgbClr val="000000"/>
                          </a:solidFill>
                          <a:effectLst/>
                          <a:latin typeface="Calibri" panose="020F0502020204030204" pitchFamily="34" charset="0"/>
                        </a:rPr>
                        <a:t>Total</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2224181"/>
                  </a:ext>
                </a:extLst>
              </a:tr>
            </a:tbl>
          </a:graphicData>
        </a:graphic>
      </p:graphicFrame>
      <p:graphicFrame>
        <p:nvGraphicFramePr>
          <p:cNvPr id="5" name="Chart 4">
            <a:extLst>
              <a:ext uri="{FF2B5EF4-FFF2-40B4-BE49-F238E27FC236}">
                <a16:creationId xmlns:a16="http://schemas.microsoft.com/office/drawing/2014/main" id="{4475445E-0FC7-9C76-0A1C-868AF21DA6A3}"/>
              </a:ext>
            </a:extLst>
          </p:cNvPr>
          <p:cNvGraphicFramePr>
            <a:graphicFrameLocks/>
          </p:cNvGraphicFramePr>
          <p:nvPr>
            <p:extLst>
              <p:ext uri="{D42A27DB-BD31-4B8C-83A1-F6EECF244321}">
                <p14:modId xmlns:p14="http://schemas.microsoft.com/office/powerpoint/2010/main" val="868251373"/>
              </p:ext>
            </p:extLst>
          </p:nvPr>
        </p:nvGraphicFramePr>
        <p:xfrm>
          <a:off x="3988340" y="3272300"/>
          <a:ext cx="5155660" cy="323550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a:t>Q17 - What is your gender?</a:t>
            </a:r>
          </a:p>
        </p:txBody>
      </p:sp>
      <p:pic>
        <p:nvPicPr>
          <p:cNvPr id="3" name="Object 2"/>
          <p:cNvPicPr>
            <a:picLocks noChangeAspect="1"/>
          </p:cNvPicPr>
          <p:nvPr/>
        </p:nvPicPr>
        <p:blipFill>
          <a:blip r:embed="rId2" cstate="print"/>
          <a:stretch>
            <a:fillRect/>
          </a:stretch>
        </p:blipFill>
        <p:spPr>
          <a:xfrm>
            <a:off x="0" y="771983"/>
            <a:ext cx="6282363" cy="3926477"/>
          </a:xfrm>
          <a:prstGeom prst="rect">
            <a:avLst/>
          </a:prstGeom>
        </p:spPr>
      </p:pic>
      <p:graphicFrame>
        <p:nvGraphicFramePr>
          <p:cNvPr id="4" name="Chart 3">
            <a:extLst>
              <a:ext uri="{FF2B5EF4-FFF2-40B4-BE49-F238E27FC236}">
                <a16:creationId xmlns:a16="http://schemas.microsoft.com/office/drawing/2014/main" id="{B2031331-7D40-CFB3-6321-795242093984}"/>
              </a:ext>
            </a:extLst>
          </p:cNvPr>
          <p:cNvGraphicFramePr>
            <a:graphicFrameLocks/>
          </p:cNvGraphicFramePr>
          <p:nvPr>
            <p:extLst>
              <p:ext uri="{D42A27DB-BD31-4B8C-83A1-F6EECF244321}">
                <p14:modId xmlns:p14="http://schemas.microsoft.com/office/powerpoint/2010/main" val="2633675547"/>
              </p:ext>
            </p:extLst>
          </p:nvPr>
        </p:nvGraphicFramePr>
        <p:xfrm>
          <a:off x="3638144" y="3342816"/>
          <a:ext cx="5505856" cy="337518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a:t>Q17 - What is your gender?</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222504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a:t>#</a:t>
                      </a:r>
                    </a:p>
                  </a:txBody>
                  <a:tcPr/>
                </a:tc>
                <a:tc>
                  <a:txBody>
                    <a:bodyPr/>
                    <a:lstStyle/>
                    <a:p>
                      <a:r>
                        <a:rPr lang="en-US" sz="1600" dirty="0"/>
                        <a:t>Answer</a:t>
                      </a:r>
                    </a:p>
                  </a:txBody>
                  <a:tcPr/>
                </a:tc>
                <a:tc>
                  <a:txBody>
                    <a:bodyPr/>
                    <a:lstStyle/>
                    <a:p>
                      <a:r>
                        <a:rPr lang="en-US" sz="1600" dirty="0"/>
                        <a:t>%</a:t>
                      </a:r>
                    </a:p>
                  </a:txBody>
                  <a:tcPr/>
                </a:tc>
                <a:tc>
                  <a:txBody>
                    <a:bodyPr/>
                    <a:lstStyle/>
                    <a:p>
                      <a:r>
                        <a:rPr lang="en-US" sz="1600" dirty="0"/>
                        <a:t>Count</a:t>
                      </a:r>
                    </a:p>
                  </a:txBody>
                  <a:tcPr/>
                </a:tc>
                <a:extLst>
                  <a:ext uri="{0D108BD9-81ED-4DB2-BD59-A6C34878D82A}">
                    <a16:rowId xmlns:a16="http://schemas.microsoft.com/office/drawing/2014/main" val="10000"/>
                  </a:ext>
                </a:extLst>
              </a:tr>
              <a:tr h="370840">
                <a:tc>
                  <a:txBody>
                    <a:bodyPr/>
                    <a:lstStyle/>
                    <a:p>
                      <a:r>
                        <a:rPr lang="en-US" sz="1600" dirty="0"/>
                        <a:t>1</a:t>
                      </a:r>
                    </a:p>
                  </a:txBody>
                  <a:tcPr/>
                </a:tc>
                <a:tc>
                  <a:txBody>
                    <a:bodyPr/>
                    <a:lstStyle/>
                    <a:p>
                      <a:r>
                        <a:rPr lang="en-US" sz="1600" dirty="0"/>
                        <a:t>Male</a:t>
                      </a:r>
                    </a:p>
                  </a:txBody>
                  <a:tcPr/>
                </a:tc>
                <a:tc>
                  <a:txBody>
                    <a:bodyPr/>
                    <a:lstStyle/>
                    <a:p>
                      <a:r>
                        <a:rPr lang="en-US" sz="1600" dirty="0"/>
                        <a:t>45.45%</a:t>
                      </a:r>
                    </a:p>
                  </a:txBody>
                  <a:tcPr/>
                </a:tc>
                <a:tc>
                  <a:txBody>
                    <a:bodyPr/>
                    <a:lstStyle/>
                    <a:p>
                      <a:r>
                        <a:rPr lang="en-US" sz="1600" dirty="0"/>
                        <a:t>15</a:t>
                      </a:r>
                    </a:p>
                  </a:txBody>
                  <a:tcPr/>
                </a:tc>
                <a:extLst>
                  <a:ext uri="{0D108BD9-81ED-4DB2-BD59-A6C34878D82A}">
                    <a16:rowId xmlns:a16="http://schemas.microsoft.com/office/drawing/2014/main" val="10001"/>
                  </a:ext>
                </a:extLst>
              </a:tr>
              <a:tr h="370840">
                <a:tc>
                  <a:txBody>
                    <a:bodyPr/>
                    <a:lstStyle/>
                    <a:p>
                      <a:r>
                        <a:rPr lang="en-US" sz="1600" dirty="0"/>
                        <a:t>2</a:t>
                      </a:r>
                    </a:p>
                  </a:txBody>
                  <a:tcPr/>
                </a:tc>
                <a:tc>
                  <a:txBody>
                    <a:bodyPr/>
                    <a:lstStyle/>
                    <a:p>
                      <a:r>
                        <a:rPr lang="en-US" sz="1600" dirty="0"/>
                        <a:t>Female</a:t>
                      </a:r>
                    </a:p>
                  </a:txBody>
                  <a:tcPr/>
                </a:tc>
                <a:tc>
                  <a:txBody>
                    <a:bodyPr/>
                    <a:lstStyle/>
                    <a:p>
                      <a:r>
                        <a:rPr lang="en-US" sz="1600" dirty="0"/>
                        <a:t>48.48%</a:t>
                      </a:r>
                    </a:p>
                  </a:txBody>
                  <a:tcPr/>
                </a:tc>
                <a:tc>
                  <a:txBody>
                    <a:bodyPr/>
                    <a:lstStyle/>
                    <a:p>
                      <a:r>
                        <a:rPr lang="en-US" sz="1600" dirty="0"/>
                        <a:t>16</a:t>
                      </a:r>
                    </a:p>
                  </a:txBody>
                  <a:tcPr/>
                </a:tc>
                <a:extLst>
                  <a:ext uri="{0D108BD9-81ED-4DB2-BD59-A6C34878D82A}">
                    <a16:rowId xmlns:a16="http://schemas.microsoft.com/office/drawing/2014/main" val="10002"/>
                  </a:ext>
                </a:extLst>
              </a:tr>
              <a:tr h="370840">
                <a:tc>
                  <a:txBody>
                    <a:bodyPr/>
                    <a:lstStyle/>
                    <a:p>
                      <a:r>
                        <a:rPr lang="en-US" sz="1600" dirty="0"/>
                        <a:t>3</a:t>
                      </a:r>
                    </a:p>
                  </a:txBody>
                  <a:tcPr/>
                </a:tc>
                <a:tc>
                  <a:txBody>
                    <a:bodyPr/>
                    <a:lstStyle/>
                    <a:p>
                      <a:r>
                        <a:rPr lang="en-US" sz="1600" dirty="0"/>
                        <a:t>Non-binary</a:t>
                      </a:r>
                    </a:p>
                  </a:txBody>
                  <a:tcPr/>
                </a:tc>
                <a:tc>
                  <a:txBody>
                    <a:bodyPr/>
                    <a:lstStyle/>
                    <a:p>
                      <a:r>
                        <a:rPr lang="en-US" sz="1600" dirty="0"/>
                        <a:t>0.00%</a:t>
                      </a:r>
                    </a:p>
                  </a:txBody>
                  <a:tcPr/>
                </a:tc>
                <a:tc>
                  <a:txBody>
                    <a:bodyPr/>
                    <a:lstStyle/>
                    <a:p>
                      <a:r>
                        <a:rPr lang="en-US" sz="1600" dirty="0"/>
                        <a:t>0</a:t>
                      </a:r>
                    </a:p>
                  </a:txBody>
                  <a:tcPr/>
                </a:tc>
                <a:extLst>
                  <a:ext uri="{0D108BD9-81ED-4DB2-BD59-A6C34878D82A}">
                    <a16:rowId xmlns:a16="http://schemas.microsoft.com/office/drawing/2014/main" val="10003"/>
                  </a:ext>
                </a:extLst>
              </a:tr>
              <a:tr h="370840">
                <a:tc>
                  <a:txBody>
                    <a:bodyPr/>
                    <a:lstStyle/>
                    <a:p>
                      <a:r>
                        <a:rPr lang="en-US" sz="1600" dirty="0"/>
                        <a:t>4</a:t>
                      </a:r>
                    </a:p>
                  </a:txBody>
                  <a:tcPr/>
                </a:tc>
                <a:tc>
                  <a:txBody>
                    <a:bodyPr/>
                    <a:lstStyle/>
                    <a:p>
                      <a:r>
                        <a:rPr lang="en-US" sz="1600" dirty="0"/>
                        <a:t>Prefer not to say</a:t>
                      </a:r>
                    </a:p>
                  </a:txBody>
                  <a:tcPr/>
                </a:tc>
                <a:tc>
                  <a:txBody>
                    <a:bodyPr/>
                    <a:lstStyle/>
                    <a:p>
                      <a:r>
                        <a:rPr lang="en-US" sz="1600" dirty="0"/>
                        <a:t>6.06%</a:t>
                      </a:r>
                    </a:p>
                  </a:txBody>
                  <a:tcPr/>
                </a:tc>
                <a:tc>
                  <a:txBody>
                    <a:bodyPr/>
                    <a:lstStyle/>
                    <a:p>
                      <a:r>
                        <a:rPr lang="en-US" sz="1600" dirty="0"/>
                        <a:t>2</a:t>
                      </a:r>
                    </a:p>
                  </a:txBody>
                  <a:tcPr/>
                </a:tc>
                <a:extLst>
                  <a:ext uri="{0D108BD9-81ED-4DB2-BD59-A6C34878D82A}">
                    <a16:rowId xmlns:a16="http://schemas.microsoft.com/office/drawing/2014/main" val="10004"/>
                  </a:ext>
                </a:extLst>
              </a:tr>
              <a:tr h="370840">
                <a:tc>
                  <a:txBody>
                    <a:bodyPr/>
                    <a:lstStyle/>
                    <a:p>
                      <a:endParaRPr lang="en-US" sz="1600" dirty="0"/>
                    </a:p>
                  </a:txBody>
                  <a:tcPr/>
                </a:tc>
                <a:tc>
                  <a:txBody>
                    <a:bodyPr/>
                    <a:lstStyle/>
                    <a:p>
                      <a:r>
                        <a:rPr lang="en-US" sz="1600" dirty="0"/>
                        <a:t>Total</a:t>
                      </a:r>
                    </a:p>
                  </a:txBody>
                  <a:tcPr/>
                </a:tc>
                <a:tc>
                  <a:txBody>
                    <a:bodyPr/>
                    <a:lstStyle/>
                    <a:p>
                      <a:r>
                        <a:rPr lang="en-US" sz="1600" dirty="0"/>
                        <a:t>100%</a:t>
                      </a:r>
                    </a:p>
                  </a:txBody>
                  <a:tcPr/>
                </a:tc>
                <a:tc>
                  <a:txBody>
                    <a:bodyPr/>
                    <a:lstStyle/>
                    <a:p>
                      <a:r>
                        <a:rPr lang="en-US" sz="1600" dirty="0"/>
                        <a:t>33</a:t>
                      </a:r>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a:t>Q18 - Please report your race/ethnicity</a:t>
            </a:r>
          </a:p>
        </p:txBody>
      </p:sp>
      <p:pic>
        <p:nvPicPr>
          <p:cNvPr id="3" name="Object 2"/>
          <p:cNvPicPr>
            <a:picLocks noChangeAspect="1"/>
          </p:cNvPicPr>
          <p:nvPr/>
        </p:nvPicPr>
        <p:blipFill>
          <a:blip r:embed="rId2" cstate="print"/>
          <a:stretch>
            <a:fillRect/>
          </a:stretch>
        </p:blipFill>
        <p:spPr>
          <a:xfrm>
            <a:off x="0" y="509332"/>
            <a:ext cx="6867728" cy="4292330"/>
          </a:xfrm>
          <a:prstGeom prst="rect">
            <a:avLst/>
          </a:prstGeom>
        </p:spPr>
      </p:pic>
      <p:graphicFrame>
        <p:nvGraphicFramePr>
          <p:cNvPr id="4" name="Chart 3">
            <a:extLst>
              <a:ext uri="{FF2B5EF4-FFF2-40B4-BE49-F238E27FC236}">
                <a16:creationId xmlns:a16="http://schemas.microsoft.com/office/drawing/2014/main" id="{D661ADD4-79A5-7278-22FF-DA3217D762C4}"/>
              </a:ext>
            </a:extLst>
          </p:cNvPr>
          <p:cNvGraphicFramePr>
            <a:graphicFrameLocks/>
          </p:cNvGraphicFramePr>
          <p:nvPr>
            <p:extLst>
              <p:ext uri="{D42A27DB-BD31-4B8C-83A1-F6EECF244321}">
                <p14:modId xmlns:p14="http://schemas.microsoft.com/office/powerpoint/2010/main" val="3187247664"/>
              </p:ext>
            </p:extLst>
          </p:nvPr>
        </p:nvGraphicFramePr>
        <p:xfrm>
          <a:off x="3521412" y="3360906"/>
          <a:ext cx="5622587" cy="335709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a:t>Q2 - How difficult did you find remote teaching during this semester</a:t>
            </a:r>
          </a:p>
        </p:txBody>
      </p:sp>
      <p:pic>
        <p:nvPicPr>
          <p:cNvPr id="3" name="Object 2"/>
          <p:cNvPicPr>
            <a:picLocks noChangeAspect="1"/>
          </p:cNvPicPr>
          <p:nvPr/>
        </p:nvPicPr>
        <p:blipFill>
          <a:blip r:embed="rId2" cstate="print"/>
          <a:stretch>
            <a:fillRect/>
          </a:stretch>
        </p:blipFill>
        <p:spPr>
          <a:xfrm>
            <a:off x="0" y="632298"/>
            <a:ext cx="5637494" cy="3523434"/>
          </a:xfrm>
          <a:prstGeom prst="rect">
            <a:avLst/>
          </a:prstGeom>
        </p:spPr>
      </p:pic>
      <p:graphicFrame>
        <p:nvGraphicFramePr>
          <p:cNvPr id="4" name="Chart 3">
            <a:extLst>
              <a:ext uri="{FF2B5EF4-FFF2-40B4-BE49-F238E27FC236}">
                <a16:creationId xmlns:a16="http://schemas.microsoft.com/office/drawing/2014/main" id="{1BF88DA6-79A2-922A-BD95-4DA7D247BDF3}"/>
              </a:ext>
            </a:extLst>
          </p:cNvPr>
          <p:cNvGraphicFramePr>
            <a:graphicFrameLocks/>
          </p:cNvGraphicFramePr>
          <p:nvPr>
            <p:extLst>
              <p:ext uri="{D42A27DB-BD31-4B8C-83A1-F6EECF244321}">
                <p14:modId xmlns:p14="http://schemas.microsoft.com/office/powerpoint/2010/main" val="1699047813"/>
              </p:ext>
            </p:extLst>
          </p:nvPr>
        </p:nvGraphicFramePr>
        <p:xfrm>
          <a:off x="3268492" y="2534056"/>
          <a:ext cx="5749047" cy="385701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15"/>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548235"/>
              </a:buClr>
              <a:buSzPts val="4400"/>
              <a:buFont typeface="Calibri"/>
              <a:buNone/>
            </a:pPr>
            <a:r>
              <a:rPr lang="en-US" sz="4400" b="1" i="0" u="none">
                <a:solidFill>
                  <a:srgbClr val="548235"/>
                </a:solidFill>
                <a:latin typeface="Calibri"/>
                <a:ea typeface="Calibri"/>
                <a:cs typeface="Calibri"/>
                <a:sym typeface="Calibri"/>
              </a:rPr>
              <a:t>Acknowledgments</a:t>
            </a:r>
            <a:endParaRPr/>
          </a:p>
        </p:txBody>
      </p:sp>
      <p:sp>
        <p:nvSpPr>
          <p:cNvPr id="222" name="Google Shape;222;p15"/>
          <p:cNvSpPr txBox="1">
            <a:spLocks noGrp="1"/>
          </p:cNvSpPr>
          <p:nvPr>
            <p:ph type="body" idx="1"/>
          </p:nvPr>
        </p:nvSpPr>
        <p:spPr>
          <a:xfrm>
            <a:off x="628650" y="1825625"/>
            <a:ext cx="7886700" cy="4351337"/>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3300"/>
              <a:buFont typeface="Arial"/>
              <a:buNone/>
            </a:pPr>
            <a:endParaRPr sz="3300" b="0" i="0" u="none">
              <a:solidFill>
                <a:srgbClr val="548235"/>
              </a:solidFill>
              <a:latin typeface="Times New Roman"/>
              <a:ea typeface="Times New Roman"/>
              <a:cs typeface="Times New Roman"/>
              <a:sym typeface="Times New Roman"/>
            </a:endParaRPr>
          </a:p>
          <a:p>
            <a:pPr marL="0" marR="0" lvl="0" indent="0" algn="l" rtl="0">
              <a:lnSpc>
                <a:spcPct val="90000"/>
              </a:lnSpc>
              <a:spcBef>
                <a:spcPts val="1000"/>
              </a:spcBef>
              <a:spcAft>
                <a:spcPts val="0"/>
              </a:spcAft>
              <a:buClr>
                <a:srgbClr val="548235"/>
              </a:buClr>
              <a:buSzPts val="3300"/>
              <a:buFont typeface="Arial"/>
              <a:buNone/>
            </a:pPr>
            <a:r>
              <a:rPr lang="en-US" sz="3300" b="0" i="0" u="none">
                <a:solidFill>
                  <a:srgbClr val="548235"/>
                </a:solidFill>
                <a:latin typeface="Times New Roman"/>
                <a:ea typeface="Times New Roman"/>
                <a:cs typeface="Times New Roman"/>
                <a:sym typeface="Times New Roman"/>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39"/>
                  </a:ext>
                </a:extLst>
              </a:rPr>
              <a:t>Thank you to the dedication and contribution of KCC faculty of “Using Data to Support Teaching and Learning” KCTL Faculty Interest Group and the KCC Office of Institutional Effectiveness for designing, delivering, and analyzing the data of these surveys.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a:t>Q2 - How difficult did you find remote teaching during this semester</a:t>
            </a:r>
          </a:p>
        </p:txBody>
      </p:sp>
      <p:graphicFrame>
        <p:nvGraphicFramePr>
          <p:cNvPr id="4" name="Chart 3">
            <a:extLst>
              <a:ext uri="{FF2B5EF4-FFF2-40B4-BE49-F238E27FC236}">
                <a16:creationId xmlns:a16="http://schemas.microsoft.com/office/drawing/2014/main" id="{1BF88DA6-79A2-922A-BD95-4DA7D247BDF3}"/>
              </a:ext>
            </a:extLst>
          </p:cNvPr>
          <p:cNvGraphicFramePr>
            <a:graphicFrameLocks/>
          </p:cNvGraphicFramePr>
          <p:nvPr>
            <p:extLst>
              <p:ext uri="{D42A27DB-BD31-4B8C-83A1-F6EECF244321}">
                <p14:modId xmlns:p14="http://schemas.microsoft.com/office/powerpoint/2010/main" val="869240800"/>
              </p:ext>
            </p:extLst>
          </p:nvPr>
        </p:nvGraphicFramePr>
        <p:xfrm>
          <a:off x="116730" y="559341"/>
          <a:ext cx="5749047" cy="385701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DD4327C8-12B5-46ED-9FAE-37BACD51DA30}"/>
              </a:ext>
            </a:extLst>
          </p:cNvPr>
          <p:cNvGraphicFramePr>
            <a:graphicFrameLocks/>
          </p:cNvGraphicFramePr>
          <p:nvPr>
            <p:extLst>
              <p:ext uri="{D42A27DB-BD31-4B8C-83A1-F6EECF244321}">
                <p14:modId xmlns:p14="http://schemas.microsoft.com/office/powerpoint/2010/main" val="1108172616"/>
              </p:ext>
            </p:extLst>
          </p:nvPr>
        </p:nvGraphicFramePr>
        <p:xfrm>
          <a:off x="4202349" y="3974800"/>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697528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a:t>Q2 - How difficult did you find remote teaching during this semester</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222504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a:t>#</a:t>
                      </a:r>
                    </a:p>
                  </a:txBody>
                  <a:tcPr/>
                </a:tc>
                <a:tc>
                  <a:txBody>
                    <a:bodyPr/>
                    <a:lstStyle/>
                    <a:p>
                      <a:r>
                        <a:rPr lang="en-US" sz="1600" dirty="0"/>
                        <a:t>Answer</a:t>
                      </a:r>
                    </a:p>
                  </a:txBody>
                  <a:tcPr/>
                </a:tc>
                <a:tc>
                  <a:txBody>
                    <a:bodyPr/>
                    <a:lstStyle/>
                    <a:p>
                      <a:r>
                        <a:rPr lang="en-US" sz="1600" dirty="0"/>
                        <a:t>%</a:t>
                      </a:r>
                    </a:p>
                  </a:txBody>
                  <a:tcPr/>
                </a:tc>
                <a:tc>
                  <a:txBody>
                    <a:bodyPr/>
                    <a:lstStyle/>
                    <a:p>
                      <a:r>
                        <a:rPr lang="en-US" sz="1600" dirty="0"/>
                        <a:t>Count</a:t>
                      </a:r>
                    </a:p>
                  </a:txBody>
                  <a:tcPr/>
                </a:tc>
                <a:extLst>
                  <a:ext uri="{0D108BD9-81ED-4DB2-BD59-A6C34878D82A}">
                    <a16:rowId xmlns:a16="http://schemas.microsoft.com/office/drawing/2014/main" val="10000"/>
                  </a:ext>
                </a:extLst>
              </a:tr>
              <a:tr h="370840">
                <a:tc>
                  <a:txBody>
                    <a:bodyPr/>
                    <a:lstStyle/>
                    <a:p>
                      <a:r>
                        <a:rPr lang="en-US" sz="1600" dirty="0"/>
                        <a:t>2</a:t>
                      </a:r>
                    </a:p>
                  </a:txBody>
                  <a:tcPr/>
                </a:tc>
                <a:tc>
                  <a:txBody>
                    <a:bodyPr/>
                    <a:lstStyle/>
                    <a:p>
                      <a:r>
                        <a:rPr lang="en-US" sz="1600" dirty="0"/>
                        <a:t>Very easy</a:t>
                      </a:r>
                    </a:p>
                  </a:txBody>
                  <a:tcPr/>
                </a:tc>
                <a:tc>
                  <a:txBody>
                    <a:bodyPr/>
                    <a:lstStyle/>
                    <a:p>
                      <a:r>
                        <a:rPr lang="en-US" sz="1600" dirty="0"/>
                        <a:t>33.33%</a:t>
                      </a:r>
                    </a:p>
                  </a:txBody>
                  <a:tcPr/>
                </a:tc>
                <a:tc>
                  <a:txBody>
                    <a:bodyPr/>
                    <a:lstStyle/>
                    <a:p>
                      <a:r>
                        <a:rPr lang="en-US" sz="1600" dirty="0"/>
                        <a:t>28</a:t>
                      </a:r>
                    </a:p>
                  </a:txBody>
                  <a:tcPr/>
                </a:tc>
                <a:extLst>
                  <a:ext uri="{0D108BD9-81ED-4DB2-BD59-A6C34878D82A}">
                    <a16:rowId xmlns:a16="http://schemas.microsoft.com/office/drawing/2014/main" val="10001"/>
                  </a:ext>
                </a:extLst>
              </a:tr>
              <a:tr h="370840">
                <a:tc>
                  <a:txBody>
                    <a:bodyPr/>
                    <a:lstStyle/>
                    <a:p>
                      <a:r>
                        <a:rPr lang="en-US" sz="1600" dirty="0"/>
                        <a:t>4</a:t>
                      </a:r>
                    </a:p>
                  </a:txBody>
                  <a:tcPr/>
                </a:tc>
                <a:tc>
                  <a:txBody>
                    <a:bodyPr/>
                    <a:lstStyle/>
                    <a:p>
                      <a:r>
                        <a:rPr lang="en-US" sz="1600" dirty="0"/>
                        <a:t>Easy</a:t>
                      </a:r>
                    </a:p>
                  </a:txBody>
                  <a:tcPr/>
                </a:tc>
                <a:tc>
                  <a:txBody>
                    <a:bodyPr/>
                    <a:lstStyle/>
                    <a:p>
                      <a:r>
                        <a:rPr lang="en-US" sz="1600" dirty="0"/>
                        <a:t>42.86%</a:t>
                      </a:r>
                    </a:p>
                  </a:txBody>
                  <a:tcPr/>
                </a:tc>
                <a:tc>
                  <a:txBody>
                    <a:bodyPr/>
                    <a:lstStyle/>
                    <a:p>
                      <a:r>
                        <a:rPr lang="en-US" sz="1600" dirty="0"/>
                        <a:t>36</a:t>
                      </a:r>
                    </a:p>
                  </a:txBody>
                  <a:tcPr/>
                </a:tc>
                <a:extLst>
                  <a:ext uri="{0D108BD9-81ED-4DB2-BD59-A6C34878D82A}">
                    <a16:rowId xmlns:a16="http://schemas.microsoft.com/office/drawing/2014/main" val="10002"/>
                  </a:ext>
                </a:extLst>
              </a:tr>
              <a:tr h="370840">
                <a:tc>
                  <a:txBody>
                    <a:bodyPr/>
                    <a:lstStyle/>
                    <a:p>
                      <a:r>
                        <a:rPr lang="en-US" sz="1600" dirty="0"/>
                        <a:t>6</a:t>
                      </a:r>
                    </a:p>
                  </a:txBody>
                  <a:tcPr/>
                </a:tc>
                <a:tc>
                  <a:txBody>
                    <a:bodyPr/>
                    <a:lstStyle/>
                    <a:p>
                      <a:r>
                        <a:rPr lang="en-US" sz="1600" dirty="0"/>
                        <a:t>Difficult</a:t>
                      </a:r>
                    </a:p>
                  </a:txBody>
                  <a:tcPr/>
                </a:tc>
                <a:tc>
                  <a:txBody>
                    <a:bodyPr/>
                    <a:lstStyle/>
                    <a:p>
                      <a:r>
                        <a:rPr lang="en-US" sz="1600" dirty="0"/>
                        <a:t>20.24%</a:t>
                      </a:r>
                    </a:p>
                  </a:txBody>
                  <a:tcPr/>
                </a:tc>
                <a:tc>
                  <a:txBody>
                    <a:bodyPr/>
                    <a:lstStyle/>
                    <a:p>
                      <a:r>
                        <a:rPr lang="en-US" sz="1600" dirty="0"/>
                        <a:t>17</a:t>
                      </a:r>
                    </a:p>
                  </a:txBody>
                  <a:tcPr/>
                </a:tc>
                <a:extLst>
                  <a:ext uri="{0D108BD9-81ED-4DB2-BD59-A6C34878D82A}">
                    <a16:rowId xmlns:a16="http://schemas.microsoft.com/office/drawing/2014/main" val="10003"/>
                  </a:ext>
                </a:extLst>
              </a:tr>
              <a:tr h="370840">
                <a:tc>
                  <a:txBody>
                    <a:bodyPr/>
                    <a:lstStyle/>
                    <a:p>
                      <a:r>
                        <a:rPr lang="en-US" sz="1600" dirty="0"/>
                        <a:t>7</a:t>
                      </a:r>
                    </a:p>
                  </a:txBody>
                  <a:tcPr/>
                </a:tc>
                <a:tc>
                  <a:txBody>
                    <a:bodyPr/>
                    <a:lstStyle/>
                    <a:p>
                      <a:r>
                        <a:rPr lang="en-US" sz="1600" dirty="0"/>
                        <a:t>Very difficult</a:t>
                      </a:r>
                    </a:p>
                  </a:txBody>
                  <a:tcPr/>
                </a:tc>
                <a:tc>
                  <a:txBody>
                    <a:bodyPr/>
                    <a:lstStyle/>
                    <a:p>
                      <a:r>
                        <a:rPr lang="en-US" sz="1600" dirty="0"/>
                        <a:t>3.57%</a:t>
                      </a:r>
                    </a:p>
                  </a:txBody>
                  <a:tcPr/>
                </a:tc>
                <a:tc>
                  <a:txBody>
                    <a:bodyPr/>
                    <a:lstStyle/>
                    <a:p>
                      <a:r>
                        <a:rPr lang="en-US" sz="1600" dirty="0"/>
                        <a:t>3</a:t>
                      </a:r>
                    </a:p>
                  </a:txBody>
                  <a:tcPr/>
                </a:tc>
                <a:extLst>
                  <a:ext uri="{0D108BD9-81ED-4DB2-BD59-A6C34878D82A}">
                    <a16:rowId xmlns:a16="http://schemas.microsoft.com/office/drawing/2014/main" val="10004"/>
                  </a:ext>
                </a:extLst>
              </a:tr>
              <a:tr h="370840">
                <a:tc>
                  <a:txBody>
                    <a:bodyPr/>
                    <a:lstStyle/>
                    <a:p>
                      <a:endParaRPr lang="en-US" sz="1600" dirty="0"/>
                    </a:p>
                  </a:txBody>
                  <a:tcPr/>
                </a:tc>
                <a:tc>
                  <a:txBody>
                    <a:bodyPr/>
                    <a:lstStyle/>
                    <a:p>
                      <a:r>
                        <a:rPr lang="en-US" sz="1600" dirty="0"/>
                        <a:t>Total</a:t>
                      </a:r>
                    </a:p>
                  </a:txBody>
                  <a:tcPr/>
                </a:tc>
                <a:tc>
                  <a:txBody>
                    <a:bodyPr/>
                    <a:lstStyle/>
                    <a:p>
                      <a:r>
                        <a:rPr lang="en-US" sz="1600" dirty="0"/>
                        <a:t>100%</a:t>
                      </a:r>
                    </a:p>
                  </a:txBody>
                  <a:tcPr/>
                </a:tc>
                <a:tc>
                  <a:txBody>
                    <a:bodyPr/>
                    <a:lstStyle/>
                    <a:p>
                      <a:r>
                        <a:rPr lang="en-US" sz="1600" dirty="0"/>
                        <a:t>84</a:t>
                      </a:r>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a:t>Q3 - How connected did you feel to your students through remote teaching during this semester</a:t>
            </a:r>
          </a:p>
        </p:txBody>
      </p:sp>
      <p:pic>
        <p:nvPicPr>
          <p:cNvPr id="3" name="Object 2"/>
          <p:cNvPicPr>
            <a:picLocks noChangeAspect="1"/>
          </p:cNvPicPr>
          <p:nvPr/>
        </p:nvPicPr>
        <p:blipFill>
          <a:blip r:embed="rId2" cstate="print"/>
          <a:stretch>
            <a:fillRect/>
          </a:stretch>
        </p:blipFill>
        <p:spPr>
          <a:xfrm>
            <a:off x="0" y="966536"/>
            <a:ext cx="5441893" cy="3401183"/>
          </a:xfrm>
          <a:prstGeom prst="rect">
            <a:avLst/>
          </a:prstGeom>
        </p:spPr>
      </p:pic>
      <p:graphicFrame>
        <p:nvGraphicFramePr>
          <p:cNvPr id="4" name="Chart 3">
            <a:extLst>
              <a:ext uri="{FF2B5EF4-FFF2-40B4-BE49-F238E27FC236}">
                <a16:creationId xmlns:a16="http://schemas.microsoft.com/office/drawing/2014/main" id="{BCED62A4-E9E6-3DC8-0A05-FF5804774E15}"/>
              </a:ext>
            </a:extLst>
          </p:cNvPr>
          <p:cNvGraphicFramePr>
            <a:graphicFrameLocks/>
          </p:cNvGraphicFramePr>
          <p:nvPr>
            <p:extLst>
              <p:ext uri="{D42A27DB-BD31-4B8C-83A1-F6EECF244321}">
                <p14:modId xmlns:p14="http://schemas.microsoft.com/office/powerpoint/2010/main" val="3117810696"/>
              </p:ext>
            </p:extLst>
          </p:nvPr>
        </p:nvGraphicFramePr>
        <p:xfrm>
          <a:off x="3657600" y="3083668"/>
          <a:ext cx="5486400" cy="344359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a:extLst>
              <a:ext uri="{FF2B5EF4-FFF2-40B4-BE49-F238E27FC236}">
                <a16:creationId xmlns:a16="http://schemas.microsoft.com/office/drawing/2014/main" id="{3BD6581D-D095-4F63-ADCD-BCD4A9F6B3F4}"/>
              </a:ext>
            </a:extLst>
          </p:cNvPr>
          <p:cNvGraphicFramePr>
            <a:graphicFrameLocks/>
          </p:cNvGraphicFramePr>
          <p:nvPr>
            <p:extLst>
              <p:ext uri="{D42A27DB-BD31-4B8C-83A1-F6EECF244321}">
                <p14:modId xmlns:p14="http://schemas.microsoft.com/office/powerpoint/2010/main" val="2931144783"/>
              </p:ext>
            </p:extLst>
          </p:nvPr>
        </p:nvGraphicFramePr>
        <p:xfrm>
          <a:off x="-1" y="4027251"/>
          <a:ext cx="3735421" cy="2690749"/>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a:t>Q3 - How connected did you feel to your students through remote teaching during this semester</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222504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a:t>#</a:t>
                      </a:r>
                    </a:p>
                  </a:txBody>
                  <a:tcPr/>
                </a:tc>
                <a:tc>
                  <a:txBody>
                    <a:bodyPr/>
                    <a:lstStyle/>
                    <a:p>
                      <a:r>
                        <a:rPr lang="en-US" sz="1600" dirty="0"/>
                        <a:t>Answer</a:t>
                      </a:r>
                    </a:p>
                  </a:txBody>
                  <a:tcPr/>
                </a:tc>
                <a:tc>
                  <a:txBody>
                    <a:bodyPr/>
                    <a:lstStyle/>
                    <a:p>
                      <a:r>
                        <a:rPr lang="en-US" sz="1600" dirty="0"/>
                        <a:t>%</a:t>
                      </a:r>
                    </a:p>
                  </a:txBody>
                  <a:tcPr/>
                </a:tc>
                <a:tc>
                  <a:txBody>
                    <a:bodyPr/>
                    <a:lstStyle/>
                    <a:p>
                      <a:r>
                        <a:rPr lang="en-US" sz="1600" dirty="0"/>
                        <a:t>Count</a:t>
                      </a:r>
                    </a:p>
                  </a:txBody>
                  <a:tcPr/>
                </a:tc>
                <a:extLst>
                  <a:ext uri="{0D108BD9-81ED-4DB2-BD59-A6C34878D82A}">
                    <a16:rowId xmlns:a16="http://schemas.microsoft.com/office/drawing/2014/main" val="10000"/>
                  </a:ext>
                </a:extLst>
              </a:tr>
              <a:tr h="370840">
                <a:tc>
                  <a:txBody>
                    <a:bodyPr/>
                    <a:lstStyle/>
                    <a:p>
                      <a:r>
                        <a:rPr lang="en-US" sz="1600" dirty="0"/>
                        <a:t>1</a:t>
                      </a:r>
                    </a:p>
                  </a:txBody>
                  <a:tcPr/>
                </a:tc>
                <a:tc>
                  <a:txBody>
                    <a:bodyPr/>
                    <a:lstStyle/>
                    <a:p>
                      <a:r>
                        <a:rPr lang="en-US" sz="1600" dirty="0"/>
                        <a:t>Very Connected</a:t>
                      </a:r>
                    </a:p>
                  </a:txBody>
                  <a:tcPr/>
                </a:tc>
                <a:tc>
                  <a:txBody>
                    <a:bodyPr/>
                    <a:lstStyle/>
                    <a:p>
                      <a:r>
                        <a:rPr lang="en-US" sz="1600" dirty="0"/>
                        <a:t>20.48%</a:t>
                      </a:r>
                    </a:p>
                  </a:txBody>
                  <a:tcPr/>
                </a:tc>
                <a:tc>
                  <a:txBody>
                    <a:bodyPr/>
                    <a:lstStyle/>
                    <a:p>
                      <a:r>
                        <a:rPr lang="en-US" sz="1600" dirty="0"/>
                        <a:t>17</a:t>
                      </a:r>
                    </a:p>
                  </a:txBody>
                  <a:tcPr/>
                </a:tc>
                <a:extLst>
                  <a:ext uri="{0D108BD9-81ED-4DB2-BD59-A6C34878D82A}">
                    <a16:rowId xmlns:a16="http://schemas.microsoft.com/office/drawing/2014/main" val="10001"/>
                  </a:ext>
                </a:extLst>
              </a:tr>
              <a:tr h="370840">
                <a:tc>
                  <a:txBody>
                    <a:bodyPr/>
                    <a:lstStyle/>
                    <a:p>
                      <a:r>
                        <a:rPr lang="en-US" sz="1600" dirty="0"/>
                        <a:t>2</a:t>
                      </a:r>
                    </a:p>
                  </a:txBody>
                  <a:tcPr/>
                </a:tc>
                <a:tc>
                  <a:txBody>
                    <a:bodyPr/>
                    <a:lstStyle/>
                    <a:p>
                      <a:r>
                        <a:rPr lang="en-US" sz="1600" dirty="0"/>
                        <a:t>Connected</a:t>
                      </a:r>
                    </a:p>
                  </a:txBody>
                  <a:tcPr/>
                </a:tc>
                <a:tc>
                  <a:txBody>
                    <a:bodyPr/>
                    <a:lstStyle/>
                    <a:p>
                      <a:r>
                        <a:rPr lang="en-US" sz="1600" dirty="0"/>
                        <a:t>45.78%</a:t>
                      </a:r>
                    </a:p>
                  </a:txBody>
                  <a:tcPr/>
                </a:tc>
                <a:tc>
                  <a:txBody>
                    <a:bodyPr/>
                    <a:lstStyle/>
                    <a:p>
                      <a:r>
                        <a:rPr lang="en-US" sz="1600" dirty="0"/>
                        <a:t>38</a:t>
                      </a:r>
                    </a:p>
                  </a:txBody>
                  <a:tcPr/>
                </a:tc>
                <a:extLst>
                  <a:ext uri="{0D108BD9-81ED-4DB2-BD59-A6C34878D82A}">
                    <a16:rowId xmlns:a16="http://schemas.microsoft.com/office/drawing/2014/main" val="10002"/>
                  </a:ext>
                </a:extLst>
              </a:tr>
              <a:tr h="370840">
                <a:tc>
                  <a:txBody>
                    <a:bodyPr/>
                    <a:lstStyle/>
                    <a:p>
                      <a:r>
                        <a:rPr lang="en-US" sz="1600" dirty="0"/>
                        <a:t>3</a:t>
                      </a:r>
                    </a:p>
                  </a:txBody>
                  <a:tcPr/>
                </a:tc>
                <a:tc>
                  <a:txBody>
                    <a:bodyPr/>
                    <a:lstStyle/>
                    <a:p>
                      <a:r>
                        <a:rPr lang="en-US" sz="1600" dirty="0"/>
                        <a:t>Not very connected</a:t>
                      </a:r>
                    </a:p>
                  </a:txBody>
                  <a:tcPr/>
                </a:tc>
                <a:tc>
                  <a:txBody>
                    <a:bodyPr/>
                    <a:lstStyle/>
                    <a:p>
                      <a:r>
                        <a:rPr lang="en-US" sz="1600" dirty="0"/>
                        <a:t>31.33%</a:t>
                      </a:r>
                    </a:p>
                  </a:txBody>
                  <a:tcPr/>
                </a:tc>
                <a:tc>
                  <a:txBody>
                    <a:bodyPr/>
                    <a:lstStyle/>
                    <a:p>
                      <a:r>
                        <a:rPr lang="en-US" sz="1600" dirty="0"/>
                        <a:t>26</a:t>
                      </a:r>
                    </a:p>
                  </a:txBody>
                  <a:tcPr/>
                </a:tc>
                <a:extLst>
                  <a:ext uri="{0D108BD9-81ED-4DB2-BD59-A6C34878D82A}">
                    <a16:rowId xmlns:a16="http://schemas.microsoft.com/office/drawing/2014/main" val="10003"/>
                  </a:ext>
                </a:extLst>
              </a:tr>
              <a:tr h="370840">
                <a:tc>
                  <a:txBody>
                    <a:bodyPr/>
                    <a:lstStyle/>
                    <a:p>
                      <a:r>
                        <a:rPr lang="en-US" sz="1600" dirty="0"/>
                        <a:t>4</a:t>
                      </a:r>
                    </a:p>
                  </a:txBody>
                  <a:tcPr/>
                </a:tc>
                <a:tc>
                  <a:txBody>
                    <a:bodyPr/>
                    <a:lstStyle/>
                    <a:p>
                      <a:r>
                        <a:rPr lang="en-US" sz="1600" dirty="0"/>
                        <a:t>Not connected at all</a:t>
                      </a:r>
                    </a:p>
                  </a:txBody>
                  <a:tcPr/>
                </a:tc>
                <a:tc>
                  <a:txBody>
                    <a:bodyPr/>
                    <a:lstStyle/>
                    <a:p>
                      <a:r>
                        <a:rPr lang="en-US" sz="1600" dirty="0"/>
                        <a:t>2.41%</a:t>
                      </a:r>
                    </a:p>
                  </a:txBody>
                  <a:tcPr/>
                </a:tc>
                <a:tc>
                  <a:txBody>
                    <a:bodyPr/>
                    <a:lstStyle/>
                    <a:p>
                      <a:r>
                        <a:rPr lang="en-US" sz="1600" dirty="0"/>
                        <a:t>2</a:t>
                      </a:r>
                    </a:p>
                  </a:txBody>
                  <a:tcPr/>
                </a:tc>
                <a:extLst>
                  <a:ext uri="{0D108BD9-81ED-4DB2-BD59-A6C34878D82A}">
                    <a16:rowId xmlns:a16="http://schemas.microsoft.com/office/drawing/2014/main" val="10004"/>
                  </a:ext>
                </a:extLst>
              </a:tr>
              <a:tr h="370840">
                <a:tc>
                  <a:txBody>
                    <a:bodyPr/>
                    <a:lstStyle/>
                    <a:p>
                      <a:endParaRPr lang="en-US" sz="1600" dirty="0"/>
                    </a:p>
                  </a:txBody>
                  <a:tcPr/>
                </a:tc>
                <a:tc>
                  <a:txBody>
                    <a:bodyPr/>
                    <a:lstStyle/>
                    <a:p>
                      <a:r>
                        <a:rPr lang="en-US" sz="1600" dirty="0"/>
                        <a:t>Total</a:t>
                      </a:r>
                    </a:p>
                  </a:txBody>
                  <a:tcPr/>
                </a:tc>
                <a:tc>
                  <a:txBody>
                    <a:bodyPr/>
                    <a:lstStyle/>
                    <a:p>
                      <a:r>
                        <a:rPr lang="en-US" sz="1600" dirty="0"/>
                        <a:t>100%</a:t>
                      </a:r>
                    </a:p>
                  </a:txBody>
                  <a:tcPr/>
                </a:tc>
                <a:tc>
                  <a:txBody>
                    <a:bodyPr/>
                    <a:lstStyle/>
                    <a:p>
                      <a:r>
                        <a:rPr lang="en-US" sz="1600" dirty="0"/>
                        <a:t>83</a:t>
                      </a:r>
                    </a:p>
                  </a:txBody>
                  <a:tcPr/>
                </a:tc>
                <a:extLst>
                  <a:ext uri="{0D108BD9-81ED-4DB2-BD59-A6C34878D82A}">
                    <a16:rowId xmlns:a16="http://schemas.microsoft.com/office/drawing/2014/main" val="10005"/>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TotalTime>
  <Words>3259</Words>
  <Application>Microsoft Office PowerPoint</Application>
  <PresentationFormat>On-screen Show (4:3)</PresentationFormat>
  <Paragraphs>692</Paragraphs>
  <Slides>50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50</vt:i4>
      </vt:variant>
    </vt:vector>
  </HeadingPairs>
  <TitlesOfParts>
    <vt:vector size="54" baseType="lpstr">
      <vt:lpstr>Arial</vt:lpstr>
      <vt:lpstr>Calibri</vt:lpstr>
      <vt:lpstr>Times New Roman</vt:lpstr>
      <vt:lpstr>Office Theme</vt:lpstr>
      <vt:lpstr>Kingsborough Faculty Responses Spring 2022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Acknowledgments</vt:lpstr>
    </vt:vector>
  </TitlesOfParts>
  <Company>officegen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officegen</dc:creator>
  <cp:lastModifiedBy>Dorina Tila</cp:lastModifiedBy>
  <cp:revision>7</cp:revision>
  <dcterms:created xsi:type="dcterms:W3CDTF">2022-10-19T04:32:16Z</dcterms:created>
  <dcterms:modified xsi:type="dcterms:W3CDTF">2022-10-19T06:55:30Z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a1855b2-0a05-4494-a903-f3f23f3f98e0_Enabled">
    <vt:lpwstr>true</vt:lpwstr>
  </property>
  <property fmtid="{D5CDD505-2E9C-101B-9397-08002B2CF9AE}" pid="3" name="MSIP_Label_fa1855b2-0a05-4494-a903-f3f23f3f98e0_SetDate">
    <vt:lpwstr>2022-10-19T05:07:45Z</vt:lpwstr>
  </property>
  <property fmtid="{D5CDD505-2E9C-101B-9397-08002B2CF9AE}" pid="4" name="MSIP_Label_fa1855b2-0a05-4494-a903-f3f23f3f98e0_Method">
    <vt:lpwstr>Standard</vt:lpwstr>
  </property>
  <property fmtid="{D5CDD505-2E9C-101B-9397-08002B2CF9AE}" pid="5" name="MSIP_Label_fa1855b2-0a05-4494-a903-f3f23f3f98e0_Name">
    <vt:lpwstr>defa4170-0d19-0005-0004-bc88714345d2</vt:lpwstr>
  </property>
  <property fmtid="{D5CDD505-2E9C-101B-9397-08002B2CF9AE}" pid="6" name="MSIP_Label_fa1855b2-0a05-4494-a903-f3f23f3f98e0_SiteId">
    <vt:lpwstr>6f60f0b3-5f06-4e09-9715-989dba8cc7d8</vt:lpwstr>
  </property>
  <property fmtid="{D5CDD505-2E9C-101B-9397-08002B2CF9AE}" pid="7" name="MSIP_Label_fa1855b2-0a05-4494-a903-f3f23f3f98e0_ActionId">
    <vt:lpwstr>313ee414-da5a-4a26-a196-3b7c1ee371f9</vt:lpwstr>
  </property>
  <property fmtid="{D5CDD505-2E9C-101B-9397-08002B2CF9AE}" pid="8" name="MSIP_Label_fa1855b2-0a05-4494-a903-f3f23f3f98e0_ContentBits">
    <vt:lpwstr>0</vt:lpwstr>
  </property>
</Properties>
</file>