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2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4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6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17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18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21.xml" ContentType="application/vnd.openxmlformats-officedocument.presentationml.notesSl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22.xml" ContentType="application/vnd.openxmlformats-officedocument.presentationml.notesSl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notesSlides/notesSlide23.xml" ContentType="application/vnd.openxmlformats-officedocument.presentationml.notesSlid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notesSlides/notesSlide24.xml" ContentType="application/vnd.openxmlformats-officedocument.presentationml.notesSlid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notesSlides/notesSlide25.xml" ContentType="application/vnd.openxmlformats-officedocument.presentationml.notesSlid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notesSlides/notesSlide26.xml" ContentType="application/vnd.openxmlformats-officedocument.presentationml.notesSlid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notesSlides/notesSlide27.xml" ContentType="application/vnd.openxmlformats-officedocument.presentationml.notesSlid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550" r:id="rId3"/>
    <p:sldId id="551" r:id="rId4"/>
    <p:sldId id="552" r:id="rId5"/>
    <p:sldId id="553" r:id="rId6"/>
    <p:sldId id="581" r:id="rId7"/>
    <p:sldId id="556" r:id="rId8"/>
    <p:sldId id="588" r:id="rId9"/>
    <p:sldId id="586" r:id="rId10"/>
    <p:sldId id="557" r:id="rId11"/>
    <p:sldId id="587" r:id="rId12"/>
    <p:sldId id="583" r:id="rId13"/>
    <p:sldId id="584" r:id="rId14"/>
    <p:sldId id="592" r:id="rId15"/>
    <p:sldId id="578" r:id="rId16"/>
    <p:sldId id="579" r:id="rId17"/>
    <p:sldId id="560" r:id="rId18"/>
    <p:sldId id="561" r:id="rId19"/>
    <p:sldId id="577" r:id="rId20"/>
    <p:sldId id="564" r:id="rId21"/>
    <p:sldId id="565" r:id="rId22"/>
    <p:sldId id="567" r:id="rId23"/>
    <p:sldId id="555" r:id="rId24"/>
    <p:sldId id="590" r:id="rId25"/>
    <p:sldId id="589" r:id="rId26"/>
    <p:sldId id="591" r:id="rId27"/>
    <p:sldId id="573" r:id="rId28"/>
    <p:sldId id="574" r:id="rId29"/>
    <p:sldId id="595" r:id="rId30"/>
    <p:sldId id="575" r:id="rId31"/>
    <p:sldId id="594" r:id="rId32"/>
    <p:sldId id="582" r:id="rId33"/>
    <p:sldId id="554" r:id="rId34"/>
    <p:sldId id="272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7" roundtripDataSignature="AMtx7mjeIcOxvIUTEk/RadvoxMJ3e0Lit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gabay" initials="mg" lastIdx="7" clrIdx="0">
    <p:extLst>
      <p:ext uri="{19B8F6BF-5375-455C-9EA6-DF929625EA0E}">
        <p15:presenceInfo xmlns:p15="http://schemas.microsoft.com/office/powerpoint/2012/main" userId="2fbccd8e0d39cb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18891FD-A6B7-4C86-976E-804995747F0D}">
  <a:tblStyle styleId="{718891FD-A6B7-4C86-976E-804995747F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4673" autoAdjust="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customschemas.google.com/relationships/presentationmetadata" Target="meta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Past%20surveys\Student%20Survey%20Fall%202021%20Comments%20Deleted%205-13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Past%20surveys\Student%20Survey%20Fall%202021%20Comments%20Deleted%205-13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Past%20surveys\Student%20Survey%20Fall%202021%20Comments%20Deleted%205-13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5-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5-13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5-1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11-2-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tila\Downloads\DATA%20FIG%20SPRING%202022\DATA%20FIG%20surveys%204-28-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Sheet1!$C$77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(Sheet1!$D$76,Sheet1!$F$76,Sheet1!$H$76,Sheet1!$J$76,Sheet1!$L$76,Sheet1!$N$76)</c:f>
              <c:strCache>
                <c:ptCount val="6"/>
                <c:pt idx="0">
                  <c:v>KCC Population</c:v>
                </c:pt>
                <c:pt idx="1">
                  <c:v>Spring 20</c:v>
                </c:pt>
                <c:pt idx="2">
                  <c:v>Fall 20</c:v>
                </c:pt>
                <c:pt idx="3">
                  <c:v>Spring 21</c:v>
                </c:pt>
                <c:pt idx="4">
                  <c:v>Fall 21</c:v>
                </c:pt>
                <c:pt idx="5">
                  <c:v>Spring '22</c:v>
                </c:pt>
              </c:strCache>
            </c:strRef>
          </c:cat>
          <c:val>
            <c:numRef>
              <c:f>(Sheet1!$D$77,Sheet1!$F$77,Sheet1!$H$77,Sheet1!$J$77,Sheet1!$L$77,Sheet1!$N$77)</c:f>
              <c:numCache>
                <c:formatCode>0%</c:formatCode>
                <c:ptCount val="6"/>
                <c:pt idx="0">
                  <c:v>0.48</c:v>
                </c:pt>
                <c:pt idx="1">
                  <c:v>0.23897911832946636</c:v>
                </c:pt>
                <c:pt idx="2">
                  <c:v>0.321701199563795</c:v>
                </c:pt>
                <c:pt idx="3">
                  <c:v>0.28489042675893889</c:v>
                </c:pt>
                <c:pt idx="4">
                  <c:v>0.24041811846689895</c:v>
                </c:pt>
                <c:pt idx="5">
                  <c:v>0.26629999999999998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6-469C-AF7F-01CD55A21C05}"/>
            </c:ext>
          </c:extLst>
        </c:ser>
        <c:ser>
          <c:idx val="1"/>
          <c:order val="1"/>
          <c:tx>
            <c:strRef>
              <c:f>Sheet1!$C$78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(Sheet1!$D$76,Sheet1!$F$76,Sheet1!$H$76,Sheet1!$J$76,Sheet1!$L$76,Sheet1!$N$76)</c:f>
              <c:strCache>
                <c:ptCount val="6"/>
                <c:pt idx="0">
                  <c:v>KCC Population</c:v>
                </c:pt>
                <c:pt idx="1">
                  <c:v>Spring 20</c:v>
                </c:pt>
                <c:pt idx="2">
                  <c:v>Fall 20</c:v>
                </c:pt>
                <c:pt idx="3">
                  <c:v>Spring 21</c:v>
                </c:pt>
                <c:pt idx="4">
                  <c:v>Fall 21</c:v>
                </c:pt>
                <c:pt idx="5">
                  <c:v>Spring '22</c:v>
                </c:pt>
              </c:strCache>
            </c:strRef>
          </c:cat>
          <c:val>
            <c:numRef>
              <c:f>(Sheet1!$D$78,Sheet1!$F$78,Sheet1!$H$78,Sheet1!$J$78,Sheet1!$L$78,Sheet1!$N$78)</c:f>
              <c:numCache>
                <c:formatCode>0%</c:formatCode>
                <c:ptCount val="6"/>
                <c:pt idx="0">
                  <c:v>0.52</c:v>
                </c:pt>
                <c:pt idx="1">
                  <c:v>0.75290023201856149</c:v>
                </c:pt>
                <c:pt idx="2">
                  <c:v>0.66194111232279174</c:v>
                </c:pt>
                <c:pt idx="3">
                  <c:v>0.68396770472895041</c:v>
                </c:pt>
                <c:pt idx="4">
                  <c:v>0.72648083623693382</c:v>
                </c:pt>
                <c:pt idx="5">
                  <c:v>0.69710000000000005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D6-469C-AF7F-01CD55A21C05}"/>
            </c:ext>
          </c:extLst>
        </c:ser>
        <c:ser>
          <c:idx val="2"/>
          <c:order val="2"/>
          <c:tx>
            <c:strRef>
              <c:f>Sheet1!$C$79</c:f>
              <c:strCache>
                <c:ptCount val="1"/>
                <c:pt idx="0">
                  <c:v>Non-binary /Other/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(Sheet1!$D$76,Sheet1!$F$76,Sheet1!$H$76,Sheet1!$J$76,Sheet1!$L$76,Sheet1!$N$76)</c:f>
              <c:strCache>
                <c:ptCount val="6"/>
                <c:pt idx="0">
                  <c:v>KCC Population</c:v>
                </c:pt>
                <c:pt idx="1">
                  <c:v>Spring 20</c:v>
                </c:pt>
                <c:pt idx="2">
                  <c:v>Fall 20</c:v>
                </c:pt>
                <c:pt idx="3">
                  <c:v>Spring 21</c:v>
                </c:pt>
                <c:pt idx="4">
                  <c:v>Fall 21</c:v>
                </c:pt>
                <c:pt idx="5">
                  <c:v>Spring '22</c:v>
                </c:pt>
              </c:strCache>
            </c:strRef>
          </c:cat>
          <c:val>
            <c:numRef>
              <c:f>(Sheet1!$D$79,Sheet1!$F$79,Sheet1!$H$79,Sheet1!$J$79,Sheet1!$L$79,Sheet1!$N$79)</c:f>
              <c:numCache>
                <c:formatCode>0%</c:formatCode>
                <c:ptCount val="6"/>
                <c:pt idx="0">
                  <c:v>0</c:v>
                </c:pt>
                <c:pt idx="1">
                  <c:v>8.1206496519721574E-3</c:v>
                </c:pt>
                <c:pt idx="2">
                  <c:v>1.6357688113413305E-2</c:v>
                </c:pt>
                <c:pt idx="3">
                  <c:v>3.1141868512110725E-2</c:v>
                </c:pt>
                <c:pt idx="4">
                  <c:v>3.3101045296167246E-2</c:v>
                </c:pt>
                <c:pt idx="5">
                  <c:v>3.6499999999999998E-2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D6-469C-AF7F-01CD55A21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6896815"/>
        <c:axId val="1116900143"/>
      </c:barChart>
      <c:catAx>
        <c:axId val="111689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900143"/>
        <c:crosses val="autoZero"/>
        <c:auto val="1"/>
        <c:lblAlgn val="ctr"/>
        <c:lblOffset val="100"/>
        <c:noMultiLvlLbl val="0"/>
      </c:catAx>
      <c:valAx>
        <c:axId val="1116900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89681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many courses did you withdraw from this semester</a:t>
            </a:r>
            <a:r>
              <a:rPr lang="en-US" baseline="0" dirty="0"/>
              <a:t> vs. </a:t>
            </a:r>
          </a:p>
          <a:p>
            <a:pPr>
              <a:defRPr/>
            </a:pPr>
            <a:r>
              <a:rPr lang="en-US" baseline="0" dirty="0"/>
              <a:t>Connection with Professor (Fall ‘21)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Sheet3!$AG$15</c:f>
              <c:strCache>
                <c:ptCount val="1"/>
                <c:pt idx="0">
                  <c:v>No Withdrawals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Sheet3!$AF$16:$AF$17</c:f>
              <c:strCache>
                <c:ptCount val="2"/>
                <c:pt idx="0">
                  <c:v>Connected</c:v>
                </c:pt>
                <c:pt idx="1">
                  <c:v>Not Connected</c:v>
                </c:pt>
              </c:strCache>
              <c:extLst/>
            </c:strRef>
          </c:cat>
          <c:val>
            <c:numRef>
              <c:f>Sheet3!$AG$16:$AG$17</c:f>
              <c:numCache>
                <c:formatCode>0%</c:formatCode>
                <c:ptCount val="2"/>
                <c:pt idx="0">
                  <c:v>0.81838565022421528</c:v>
                </c:pt>
                <c:pt idx="1">
                  <c:v>0.66666666666666663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068-4A71-93B9-3CFAA266EE22}"/>
            </c:ext>
          </c:extLst>
        </c:ser>
        <c:ser>
          <c:idx val="1"/>
          <c:order val="1"/>
          <c:tx>
            <c:strRef>
              <c:f>Sheet3!$AH$15</c:f>
              <c:strCache>
                <c:ptCount val="1"/>
                <c:pt idx="0">
                  <c:v>Drop 1 course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Sheet3!$AF$16:$AF$17</c:f>
              <c:strCache>
                <c:ptCount val="2"/>
                <c:pt idx="0">
                  <c:v>Connected</c:v>
                </c:pt>
                <c:pt idx="1">
                  <c:v>Not Connected</c:v>
                </c:pt>
              </c:strCache>
              <c:extLst/>
            </c:strRef>
          </c:cat>
          <c:val>
            <c:numRef>
              <c:f>Sheet3!$AH$16:$AH$17</c:f>
              <c:numCache>
                <c:formatCode>0%</c:formatCode>
                <c:ptCount val="2"/>
                <c:pt idx="0">
                  <c:v>9.641255605381166E-2</c:v>
                </c:pt>
                <c:pt idx="1">
                  <c:v>0.15447154471544716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068-4A71-93B9-3CFAA266EE22}"/>
            </c:ext>
          </c:extLst>
        </c:ser>
        <c:ser>
          <c:idx val="2"/>
          <c:order val="2"/>
          <c:tx>
            <c:strRef>
              <c:f>Sheet3!$AI$15</c:f>
              <c:strCache>
                <c:ptCount val="1"/>
                <c:pt idx="0">
                  <c:v>Drop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Sheet3!$AF$16:$AF$17</c:f>
              <c:strCache>
                <c:ptCount val="2"/>
                <c:pt idx="0">
                  <c:v>Connected</c:v>
                </c:pt>
                <c:pt idx="1">
                  <c:v>Not Connected</c:v>
                </c:pt>
              </c:strCache>
              <c:extLst/>
            </c:strRef>
          </c:cat>
          <c:val>
            <c:numRef>
              <c:f>Sheet3!$AI$16:$AI$17</c:f>
              <c:numCache>
                <c:formatCode>0%</c:formatCode>
                <c:ptCount val="2"/>
                <c:pt idx="0">
                  <c:v>4.2600896860986545E-2</c:v>
                </c:pt>
                <c:pt idx="1">
                  <c:v>0.11382113821138211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0068-4A71-93B9-3CFAA266EE22}"/>
            </c:ext>
          </c:extLst>
        </c:ser>
        <c:ser>
          <c:idx val="3"/>
          <c:order val="3"/>
          <c:tx>
            <c:strRef>
              <c:f>Sheet3!$AJ$15</c:f>
              <c:strCache>
                <c:ptCount val="1"/>
                <c:pt idx="0">
                  <c:v>Drop 3+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Sheet3!$AF$16:$AF$17</c:f>
              <c:strCache>
                <c:ptCount val="2"/>
                <c:pt idx="0">
                  <c:v>Connected</c:v>
                </c:pt>
                <c:pt idx="1">
                  <c:v>Not Connected</c:v>
                </c:pt>
              </c:strCache>
              <c:extLst/>
            </c:strRef>
          </c:cat>
          <c:val>
            <c:numRef>
              <c:f>Sheet3!$AJ$16:$AJ$17</c:f>
              <c:numCache>
                <c:formatCode>0%</c:formatCode>
                <c:ptCount val="2"/>
                <c:pt idx="0">
                  <c:v>4.2600896860986545E-2</c:v>
                </c:pt>
                <c:pt idx="1">
                  <c:v>6.5040650406504072E-2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0068-4A71-93B9-3CFAA266E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4454191"/>
        <c:axId val="1204447535"/>
      </c:barChart>
      <c:catAx>
        <c:axId val="1204454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4447535"/>
        <c:crosses val="autoZero"/>
        <c:auto val="1"/>
        <c:lblAlgn val="ctr"/>
        <c:lblOffset val="100"/>
        <c:noMultiLvlLbl val="0"/>
      </c:catAx>
      <c:valAx>
        <c:axId val="120444753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445419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Easiness</a:t>
            </a:r>
            <a:r>
              <a:rPr lang="en-US" baseline="0"/>
              <a:t> with remote learning</a:t>
            </a:r>
            <a:r>
              <a:rPr lang="en-US"/>
              <a:t> &amp; connectivity</a:t>
            </a:r>
            <a:r>
              <a:rPr lang="en-US" baseline="0"/>
              <a:t> </a:t>
            </a:r>
          </a:p>
          <a:p>
            <a:pPr>
              <a:defRPr/>
            </a:pPr>
            <a:r>
              <a:rPr lang="en-US" baseline="0"/>
              <a:t>(Fall 2021)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Sheet2!$X$4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Sheet2!$W$5:$W$6</c:f>
              <c:strCache>
                <c:ptCount val="2"/>
                <c:pt idx="0">
                  <c:v>Connected</c:v>
                </c:pt>
                <c:pt idx="1">
                  <c:v>Not Connected</c:v>
                </c:pt>
              </c:strCache>
              <c:extLst/>
            </c:strRef>
          </c:cat>
          <c:val>
            <c:numRef>
              <c:f>Sheet2!$X$5:$X$6</c:f>
              <c:numCache>
                <c:formatCode>0%</c:formatCode>
                <c:ptCount val="2"/>
                <c:pt idx="0">
                  <c:v>0.28716904276985744</c:v>
                </c:pt>
                <c:pt idx="1">
                  <c:v>7.3825503355704702E-2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5E4-47A7-AEFA-6C8FA802C9D1}"/>
            </c:ext>
          </c:extLst>
        </c:ser>
        <c:ser>
          <c:idx val="0"/>
          <c:order val="1"/>
          <c:tx>
            <c:strRef>
              <c:f>Sheet2!$Y$4</c:f>
              <c:strCache>
                <c:ptCount val="1"/>
                <c:pt idx="0">
                  <c:v>Easy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Sheet2!$W$5:$W$6</c:f>
              <c:strCache>
                <c:ptCount val="2"/>
                <c:pt idx="0">
                  <c:v>Connected</c:v>
                </c:pt>
                <c:pt idx="1">
                  <c:v>Not Connected</c:v>
                </c:pt>
              </c:strCache>
              <c:extLst/>
            </c:strRef>
          </c:cat>
          <c:val>
            <c:numRef>
              <c:f>Sheet2!$Y$5:$Y$6</c:f>
              <c:numCache>
                <c:formatCode>0%</c:formatCode>
                <c:ptCount val="2"/>
                <c:pt idx="0">
                  <c:v>0.57433808553971488</c:v>
                </c:pt>
                <c:pt idx="1">
                  <c:v>0.36241610738255031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5E4-47A7-AEFA-6C8FA802C9D1}"/>
            </c:ext>
          </c:extLst>
        </c:ser>
        <c:ser>
          <c:idx val="1"/>
          <c:order val="2"/>
          <c:tx>
            <c:strRef>
              <c:f>Sheet2!$Z$4</c:f>
              <c:strCache>
                <c:ptCount val="1"/>
                <c:pt idx="0">
                  <c:v>Hard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Sheet2!$W$5:$W$6</c:f>
              <c:strCache>
                <c:ptCount val="2"/>
                <c:pt idx="0">
                  <c:v>Connected</c:v>
                </c:pt>
                <c:pt idx="1">
                  <c:v>Not Connected</c:v>
                </c:pt>
              </c:strCache>
              <c:extLst/>
            </c:strRef>
          </c:cat>
          <c:val>
            <c:numRef>
              <c:f>Sheet2!$Z$5:$Z$6</c:f>
              <c:numCache>
                <c:formatCode>0%</c:formatCode>
                <c:ptCount val="2"/>
                <c:pt idx="0">
                  <c:v>0.12627291242362526</c:v>
                </c:pt>
                <c:pt idx="1">
                  <c:v>0.33557046979865773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75E4-47A7-AEFA-6C8FA802C9D1}"/>
            </c:ext>
          </c:extLst>
        </c:ser>
        <c:ser>
          <c:idx val="3"/>
          <c:order val="3"/>
          <c:tx>
            <c:strRef>
              <c:f>Sheet2!$AA$4</c:f>
              <c:strCache>
                <c:ptCount val="1"/>
                <c:pt idx="0">
                  <c:v>Very Hard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Sheet2!$W$5:$W$6</c:f>
              <c:strCache>
                <c:ptCount val="2"/>
                <c:pt idx="0">
                  <c:v>Connected</c:v>
                </c:pt>
                <c:pt idx="1">
                  <c:v>Not Connected</c:v>
                </c:pt>
              </c:strCache>
              <c:extLst/>
            </c:strRef>
          </c:cat>
          <c:val>
            <c:numRef>
              <c:f>Sheet2!$AA$5:$AA$6</c:f>
              <c:numCache>
                <c:formatCode>0%</c:formatCode>
                <c:ptCount val="2"/>
                <c:pt idx="0">
                  <c:v>1.2219959266802444E-2</c:v>
                </c:pt>
                <c:pt idx="1">
                  <c:v>0.22818791946308725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75E4-47A7-AEFA-6C8FA802C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0341039"/>
        <c:axId val="1120338543"/>
      </c:barChart>
      <c:catAx>
        <c:axId val="112034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338543"/>
        <c:crosses val="autoZero"/>
        <c:auto val="1"/>
        <c:lblAlgn val="ctr"/>
        <c:lblOffset val="100"/>
        <c:noMultiLvlLbl val="0"/>
      </c:catAx>
      <c:valAx>
        <c:axId val="11203385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034103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 during Fall 2021 &amp; Likelyhood</a:t>
            </a:r>
            <a:r>
              <a:rPr lang="en-US" baseline="0"/>
              <a:t> to enroll in Online Courses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Sheet2!$P$18</c:f>
              <c:strCache>
                <c:ptCount val="1"/>
                <c:pt idx="0">
                  <c:v>Likely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Sheet2!$Q$17:$T$17</c:f>
              <c:strCache>
                <c:ptCount val="4"/>
                <c:pt idx="0">
                  <c:v>Very easy</c:v>
                </c:pt>
                <c:pt idx="1">
                  <c:v>Easy</c:v>
                </c:pt>
                <c:pt idx="2">
                  <c:v>Hard</c:v>
                </c:pt>
                <c:pt idx="3">
                  <c:v>Very Hard</c:v>
                </c:pt>
              </c:strCache>
              <c:extLst/>
            </c:strRef>
          </c:cat>
          <c:val>
            <c:numRef>
              <c:f>Sheet2!$Q$18:$T$18</c:f>
              <c:numCache>
                <c:formatCode>0%</c:formatCode>
                <c:ptCount val="4"/>
                <c:pt idx="0">
                  <c:v>0.92715231788079466</c:v>
                </c:pt>
                <c:pt idx="1">
                  <c:v>0.80851063829787229</c:v>
                </c:pt>
                <c:pt idx="2">
                  <c:v>0.42990654205607476</c:v>
                </c:pt>
                <c:pt idx="3">
                  <c:v>0.30769230769230771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CC7-4559-9756-FBB3910CBC51}"/>
            </c:ext>
          </c:extLst>
        </c:ser>
        <c:ser>
          <c:idx val="1"/>
          <c:order val="1"/>
          <c:tx>
            <c:strRef>
              <c:f>Sheet2!$P$19</c:f>
              <c:strCache>
                <c:ptCount val="1"/>
                <c:pt idx="0">
                  <c:v>Maybe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Sheet2!$Q$17:$T$17</c:f>
              <c:strCache>
                <c:ptCount val="4"/>
                <c:pt idx="0">
                  <c:v>Very easy</c:v>
                </c:pt>
                <c:pt idx="1">
                  <c:v>Easy</c:v>
                </c:pt>
                <c:pt idx="2">
                  <c:v>Hard</c:v>
                </c:pt>
                <c:pt idx="3">
                  <c:v>Very Hard</c:v>
                </c:pt>
              </c:strCache>
              <c:extLst/>
            </c:strRef>
          </c:cat>
          <c:val>
            <c:numRef>
              <c:f>Sheet2!$Q$19:$T$19</c:f>
              <c:numCache>
                <c:formatCode>0%</c:formatCode>
                <c:ptCount val="4"/>
                <c:pt idx="0">
                  <c:v>4.6357615894039736E-2</c:v>
                </c:pt>
                <c:pt idx="1">
                  <c:v>0.1519756838905775</c:v>
                </c:pt>
                <c:pt idx="2">
                  <c:v>0.3364485981308411</c:v>
                </c:pt>
                <c:pt idx="3">
                  <c:v>0.23076923076923078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FCC7-4559-9756-FBB3910CBC51}"/>
            </c:ext>
          </c:extLst>
        </c:ser>
        <c:ser>
          <c:idx val="2"/>
          <c:order val="2"/>
          <c:tx>
            <c:strRef>
              <c:f>Sheet2!$P$20</c:f>
              <c:strCache>
                <c:ptCount val="1"/>
                <c:pt idx="0">
                  <c:v>Unlikely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Sheet2!$Q$17:$T$17</c:f>
              <c:strCache>
                <c:ptCount val="4"/>
                <c:pt idx="0">
                  <c:v>Very easy</c:v>
                </c:pt>
                <c:pt idx="1">
                  <c:v>Easy</c:v>
                </c:pt>
                <c:pt idx="2">
                  <c:v>Hard</c:v>
                </c:pt>
                <c:pt idx="3">
                  <c:v>Very Hard</c:v>
                </c:pt>
              </c:strCache>
              <c:extLst/>
            </c:strRef>
          </c:cat>
          <c:val>
            <c:numRef>
              <c:f>Sheet2!$Q$20:$T$20</c:f>
              <c:numCache>
                <c:formatCode>0%</c:formatCode>
                <c:ptCount val="4"/>
                <c:pt idx="0">
                  <c:v>2.6490066225165563E-2</c:v>
                </c:pt>
                <c:pt idx="1">
                  <c:v>3.9513677811550151E-2</c:v>
                </c:pt>
                <c:pt idx="2">
                  <c:v>0.23364485981308411</c:v>
                </c:pt>
                <c:pt idx="3">
                  <c:v>0.46153846153846156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FCC7-4559-9756-FBB3910CB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4450447"/>
        <c:axId val="1204441711"/>
      </c:barChart>
      <c:catAx>
        <c:axId val="1204450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4441711"/>
        <c:crosses val="autoZero"/>
        <c:auto val="1"/>
        <c:lblAlgn val="ctr"/>
        <c:lblOffset val="100"/>
        <c:noMultiLvlLbl val="0"/>
      </c:catAx>
      <c:valAx>
        <c:axId val="12044417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4450447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made you feel connected to your professors in a similar way to an in-person course? </a:t>
            </a:r>
          </a:p>
        </c:rich>
      </c:tx>
      <c:layout>
        <c:manualLayout>
          <c:xMode val="edge"/>
          <c:yMode val="edge"/>
          <c:x val="0.11259527198688264"/>
          <c:y val="3.0737704918032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'What helps connect'!$D$2</c:f>
              <c:strCache>
                <c:ptCount val="1"/>
                <c:pt idx="0">
                  <c:v>Spring 20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'What helps connect'!$C$3:$C$12</c:f>
              <c:strCache>
                <c:ptCount val="10"/>
                <c:pt idx="0">
                  <c:v>Announcements</c:v>
                </c:pt>
                <c:pt idx="1">
                  <c:v>Email</c:v>
                </c:pt>
                <c:pt idx="2">
                  <c:v>Discussion Board</c:v>
                </c:pt>
                <c:pt idx="3">
                  <c:v>Assignments, exams, papers</c:v>
                </c:pt>
                <c:pt idx="4">
                  <c:v>Google Docs</c:v>
                </c:pt>
                <c:pt idx="5">
                  <c:v>Phone Call</c:v>
                </c:pt>
                <c:pt idx="6">
                  <c:v>Virtual Video Conference</c:v>
                </c:pt>
                <c:pt idx="7">
                  <c:v>Recorded Lectures</c:v>
                </c:pt>
                <c:pt idx="8">
                  <c:v>Audio Feedback</c:v>
                </c:pt>
                <c:pt idx="9">
                  <c:v>Other ____</c:v>
                </c:pt>
              </c:strCache>
            </c:strRef>
          </c:cat>
          <c:val>
            <c:numRef>
              <c:f>'What helps connect'!$D$3:$D$12</c:f>
              <c:numCache>
                <c:formatCode>0%</c:formatCode>
                <c:ptCount val="10"/>
                <c:pt idx="0">
                  <c:v>0.16525853328827306</c:v>
                </c:pt>
                <c:pt idx="1">
                  <c:v>0.21493747887799933</c:v>
                </c:pt>
                <c:pt idx="2">
                  <c:v>0.1061169313957418</c:v>
                </c:pt>
                <c:pt idx="3">
                  <c:v>0.12031091584994931</c:v>
                </c:pt>
                <c:pt idx="4">
                  <c:v>2.9401824940858398E-2</c:v>
                </c:pt>
                <c:pt idx="5">
                  <c:v>4.6637377492396083E-2</c:v>
                </c:pt>
                <c:pt idx="6">
                  <c:v>0.15951334910442716</c:v>
                </c:pt>
                <c:pt idx="7">
                  <c:v>0.11253801960121662</c:v>
                </c:pt>
                <c:pt idx="8">
                  <c:v>2.2980736735383575E-2</c:v>
                </c:pt>
                <c:pt idx="9">
                  <c:v>2.2304832713754646E-2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1-4CB4-BA06-C879BB620ADD}"/>
            </c:ext>
          </c:extLst>
        </c:ser>
        <c:ser>
          <c:idx val="1"/>
          <c:order val="1"/>
          <c:tx>
            <c:strRef>
              <c:f>'What helps connect'!$F$2</c:f>
              <c:strCache>
                <c:ptCount val="1"/>
                <c:pt idx="0">
                  <c:v>Fall 20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'What helps connect'!$C$3:$C$12</c:f>
              <c:strCache>
                <c:ptCount val="10"/>
                <c:pt idx="0">
                  <c:v>Announcements</c:v>
                </c:pt>
                <c:pt idx="1">
                  <c:v>Email</c:v>
                </c:pt>
                <c:pt idx="2">
                  <c:v>Discussion Board</c:v>
                </c:pt>
                <c:pt idx="3">
                  <c:v>Assignments, exams, papers</c:v>
                </c:pt>
                <c:pt idx="4">
                  <c:v>Google Docs</c:v>
                </c:pt>
                <c:pt idx="5">
                  <c:v>Phone Call</c:v>
                </c:pt>
                <c:pt idx="6">
                  <c:v>Virtual Video Conference</c:v>
                </c:pt>
                <c:pt idx="7">
                  <c:v>Recorded Lectures</c:v>
                </c:pt>
                <c:pt idx="8">
                  <c:v>Audio Feedback</c:v>
                </c:pt>
                <c:pt idx="9">
                  <c:v>Other ____</c:v>
                </c:pt>
              </c:strCache>
            </c:strRef>
          </c:cat>
          <c:val>
            <c:numRef>
              <c:f>'What helps connect'!$F$3:$F$12</c:f>
              <c:numCache>
                <c:formatCode>0%</c:formatCode>
                <c:ptCount val="10"/>
                <c:pt idx="0">
                  <c:v>0.17359798361688722</c:v>
                </c:pt>
                <c:pt idx="1">
                  <c:v>0.21518588531821045</c:v>
                </c:pt>
                <c:pt idx="2">
                  <c:v>0.11751732829237554</c:v>
                </c:pt>
                <c:pt idx="3">
                  <c:v>0.13484562066792691</c:v>
                </c:pt>
                <c:pt idx="4">
                  <c:v>2.3629489603024575E-2</c:v>
                </c:pt>
                <c:pt idx="5">
                  <c:v>3.5916824196597356E-2</c:v>
                </c:pt>
                <c:pt idx="6">
                  <c:v>0.15059861373660996</c:v>
                </c:pt>
                <c:pt idx="7">
                  <c:v>0.11184625078764965</c:v>
                </c:pt>
                <c:pt idx="8">
                  <c:v>2.1739130434782608E-2</c:v>
                </c:pt>
                <c:pt idx="9">
                  <c:v>1.5122873345935728E-2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C1-4CB4-BA06-C879BB620ADD}"/>
            </c:ext>
          </c:extLst>
        </c:ser>
        <c:ser>
          <c:idx val="2"/>
          <c:order val="2"/>
          <c:tx>
            <c:strRef>
              <c:f>'What helps connect'!$H$2</c:f>
              <c:strCache>
                <c:ptCount val="1"/>
                <c:pt idx="0">
                  <c:v>Spring 21 (%)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'What helps connect'!$C$3:$C$12</c:f>
              <c:strCache>
                <c:ptCount val="10"/>
                <c:pt idx="0">
                  <c:v>Announcements</c:v>
                </c:pt>
                <c:pt idx="1">
                  <c:v>Email</c:v>
                </c:pt>
                <c:pt idx="2">
                  <c:v>Discussion Board</c:v>
                </c:pt>
                <c:pt idx="3">
                  <c:v>Assignments, exams, papers</c:v>
                </c:pt>
                <c:pt idx="4">
                  <c:v>Google Docs</c:v>
                </c:pt>
                <c:pt idx="5">
                  <c:v>Phone Call</c:v>
                </c:pt>
                <c:pt idx="6">
                  <c:v>Virtual Video Conference</c:v>
                </c:pt>
                <c:pt idx="7">
                  <c:v>Recorded Lectures</c:v>
                </c:pt>
                <c:pt idx="8">
                  <c:v>Audio Feedback</c:v>
                </c:pt>
                <c:pt idx="9">
                  <c:v>Other ____</c:v>
                </c:pt>
              </c:strCache>
            </c:strRef>
          </c:cat>
          <c:val>
            <c:numRef>
              <c:f>'What helps connect'!$H$3:$H$12</c:f>
              <c:numCache>
                <c:formatCode>0%</c:formatCode>
                <c:ptCount val="10"/>
                <c:pt idx="0">
                  <c:v>0.16840772396327952</c:v>
                </c:pt>
                <c:pt idx="1">
                  <c:v>0.20892687559354226</c:v>
                </c:pt>
                <c:pt idx="2">
                  <c:v>0.14498258942703388</c:v>
                </c:pt>
                <c:pt idx="3">
                  <c:v>0.1326369104146882</c:v>
                </c:pt>
                <c:pt idx="4">
                  <c:v>2.5957581513137068E-2</c:v>
                </c:pt>
                <c:pt idx="5">
                  <c:v>3.5770813548591324E-2</c:v>
                </c:pt>
                <c:pt idx="6">
                  <c:v>0.1396011396011396</c:v>
                </c:pt>
                <c:pt idx="7">
                  <c:v>0.10414688192465971</c:v>
                </c:pt>
                <c:pt idx="8">
                  <c:v>2.1525799303577082E-2</c:v>
                </c:pt>
                <c:pt idx="9">
                  <c:v>1.8043684710351376E-2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C1-4CB4-BA06-C879BB620ADD}"/>
            </c:ext>
          </c:extLst>
        </c:ser>
        <c:ser>
          <c:idx val="3"/>
          <c:order val="3"/>
          <c:tx>
            <c:strRef>
              <c:f>'What helps connect'!$J$2</c:f>
              <c:strCache>
                <c:ptCount val="1"/>
                <c:pt idx="0">
                  <c:v>Fall 21 (%)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CC1-4CB4-BA06-C879BB620A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'What helps connect'!$C$3:$C$12</c:f>
              <c:strCache>
                <c:ptCount val="10"/>
                <c:pt idx="0">
                  <c:v>Announcements</c:v>
                </c:pt>
                <c:pt idx="1">
                  <c:v>Email</c:v>
                </c:pt>
                <c:pt idx="2">
                  <c:v>Discussion Board</c:v>
                </c:pt>
                <c:pt idx="3">
                  <c:v>Assignments, exams, papers</c:v>
                </c:pt>
                <c:pt idx="4">
                  <c:v>Google Docs</c:v>
                </c:pt>
                <c:pt idx="5">
                  <c:v>Phone Call</c:v>
                </c:pt>
                <c:pt idx="6">
                  <c:v>Virtual Video Conference</c:v>
                </c:pt>
                <c:pt idx="7">
                  <c:v>Recorded Lectures</c:v>
                </c:pt>
                <c:pt idx="8">
                  <c:v>Audio Feedback</c:v>
                </c:pt>
                <c:pt idx="9">
                  <c:v>Other ____</c:v>
                </c:pt>
              </c:strCache>
            </c:strRef>
          </c:cat>
          <c:val>
            <c:numRef>
              <c:f>'What helps connect'!$J$3:$J$12</c:f>
              <c:numCache>
                <c:formatCode>0%</c:formatCode>
                <c:ptCount val="10"/>
                <c:pt idx="0">
                  <c:v>0.15812720848056538</c:v>
                </c:pt>
                <c:pt idx="1">
                  <c:v>0.2058303886925795</c:v>
                </c:pt>
                <c:pt idx="2">
                  <c:v>0.14929328621908128</c:v>
                </c:pt>
                <c:pt idx="3">
                  <c:v>0.13030035335689047</c:v>
                </c:pt>
                <c:pt idx="4">
                  <c:v>3.0477031802120143E-2</c:v>
                </c:pt>
                <c:pt idx="5">
                  <c:v>4.0194346289752651E-2</c:v>
                </c:pt>
                <c:pt idx="6">
                  <c:v>0.13471731448763252</c:v>
                </c:pt>
                <c:pt idx="7">
                  <c:v>0.1073321554770318</c:v>
                </c:pt>
                <c:pt idx="8">
                  <c:v>1.9434628975265017E-2</c:v>
                </c:pt>
                <c:pt idx="9">
                  <c:v>2.4293286219081271E-2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1-4CB4-BA06-C879BB620ADD}"/>
            </c:ext>
          </c:extLst>
        </c:ser>
        <c:ser>
          <c:idx val="4"/>
          <c:order val="4"/>
          <c:tx>
            <c:strRef>
              <c:f>'What helps connect'!$L$2</c:f>
              <c:strCache>
                <c:ptCount val="1"/>
                <c:pt idx="0">
                  <c:v>Spring 22 (%)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'What helps connect'!$C$3:$C$12</c:f>
              <c:strCache>
                <c:ptCount val="10"/>
                <c:pt idx="0">
                  <c:v>Announcements</c:v>
                </c:pt>
                <c:pt idx="1">
                  <c:v>Email</c:v>
                </c:pt>
                <c:pt idx="2">
                  <c:v>Discussion Board</c:v>
                </c:pt>
                <c:pt idx="3">
                  <c:v>Assignments, exams, papers</c:v>
                </c:pt>
                <c:pt idx="4">
                  <c:v>Google Docs</c:v>
                </c:pt>
                <c:pt idx="5">
                  <c:v>Phone Call</c:v>
                </c:pt>
                <c:pt idx="6">
                  <c:v>Virtual Video Conference</c:v>
                </c:pt>
                <c:pt idx="7">
                  <c:v>Recorded Lectures</c:v>
                </c:pt>
                <c:pt idx="8">
                  <c:v>Audio Feedback</c:v>
                </c:pt>
                <c:pt idx="9">
                  <c:v>Other ____</c:v>
                </c:pt>
              </c:strCache>
            </c:strRef>
          </c:cat>
          <c:val>
            <c:numRef>
              <c:f>'What helps connect'!$L$3:$L$12</c:f>
              <c:numCache>
                <c:formatCode>0%</c:formatCode>
                <c:ptCount val="10"/>
                <c:pt idx="0">
                  <c:v>0.17703656189865299</c:v>
                </c:pt>
                <c:pt idx="1">
                  <c:v>0.19820397690827454</c:v>
                </c:pt>
                <c:pt idx="2">
                  <c:v>0.163566388710712</c:v>
                </c:pt>
                <c:pt idx="3">
                  <c:v>0.150096215522771</c:v>
                </c:pt>
                <c:pt idx="4">
                  <c:v>3.0788967286722257E-2</c:v>
                </c:pt>
                <c:pt idx="5">
                  <c:v>3.3996151379089158E-2</c:v>
                </c:pt>
                <c:pt idx="6">
                  <c:v>0.1077613855035279</c:v>
                </c:pt>
                <c:pt idx="7">
                  <c:v>0.10262989095574086</c:v>
                </c:pt>
                <c:pt idx="8">
                  <c:v>2.1167415009621552E-2</c:v>
                </c:pt>
                <c:pt idx="9">
                  <c:v>1.4753046824887749E-2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C1-4CB4-BA06-C879BB620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0111311"/>
        <c:axId val="760108399"/>
      </c:barChart>
      <c:catAx>
        <c:axId val="760111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108399"/>
        <c:crosses val="autoZero"/>
        <c:auto val="1"/>
        <c:lblAlgn val="ctr"/>
        <c:lblOffset val="100"/>
        <c:noMultiLvlLbl val="0"/>
      </c:catAx>
      <c:valAx>
        <c:axId val="760108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111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If health and safety requirements, facilities, operations, and academic/administrative needs permit, I would prefer the following course schedule for next semester: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Sheet1!$H$50</c:f>
              <c:strCache>
                <c:ptCount val="1"/>
                <c:pt idx="0">
                  <c:v>Spring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Sheet1!$C$51:$C$54</c:f>
              <c:strCache>
                <c:ptCount val="4"/>
                <c:pt idx="0">
                  <c:v>totally online/remote</c:v>
                </c:pt>
                <c:pt idx="1">
                  <c:v>mostly online/remote</c:v>
                </c:pt>
                <c:pt idx="2">
                  <c:v>mostly in-person</c:v>
                </c:pt>
                <c:pt idx="3">
                  <c:v>totally in-person</c:v>
                </c:pt>
              </c:strCache>
            </c:strRef>
          </c:cat>
          <c:val>
            <c:numRef>
              <c:f>Sheet1!$H$51:$H$54</c:f>
              <c:numCache>
                <c:formatCode>0%</c:formatCode>
                <c:ptCount val="4"/>
                <c:pt idx="0">
                  <c:v>0.55610000000000004</c:v>
                </c:pt>
                <c:pt idx="1">
                  <c:v>0.25330000000000003</c:v>
                </c:pt>
                <c:pt idx="2">
                  <c:v>0.154</c:v>
                </c:pt>
                <c:pt idx="3">
                  <c:v>3.6600000000000001E-2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D-43F4-95D3-DCECDBBDB75F}"/>
            </c:ext>
          </c:extLst>
        </c:ser>
        <c:ser>
          <c:idx val="1"/>
          <c:order val="1"/>
          <c:tx>
            <c:strRef>
              <c:f>Sheet1!$F$50</c:f>
              <c:strCache>
                <c:ptCount val="1"/>
                <c:pt idx="0">
                  <c:v>Fall 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Sheet1!$C$51:$C$54</c:f>
              <c:strCache>
                <c:ptCount val="4"/>
                <c:pt idx="0">
                  <c:v>totally online/remote</c:v>
                </c:pt>
                <c:pt idx="1">
                  <c:v>mostly online/remote</c:v>
                </c:pt>
                <c:pt idx="2">
                  <c:v>mostly in-person</c:v>
                </c:pt>
                <c:pt idx="3">
                  <c:v>totally in-person</c:v>
                </c:pt>
              </c:strCache>
            </c:strRef>
          </c:cat>
          <c:val>
            <c:numRef>
              <c:f>Sheet1!$F$51:$F$54</c:f>
              <c:numCache>
                <c:formatCode>0%</c:formatCode>
                <c:ptCount val="4"/>
                <c:pt idx="0">
                  <c:v>0.56850000000000001</c:v>
                </c:pt>
                <c:pt idx="1">
                  <c:v>0.253</c:v>
                </c:pt>
                <c:pt idx="2">
                  <c:v>0.13339999999999999</c:v>
                </c:pt>
                <c:pt idx="3">
                  <c:v>4.5100000000000001E-2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9D-43F4-95D3-DCECDBBDB75F}"/>
            </c:ext>
          </c:extLst>
        </c:ser>
        <c:ser>
          <c:idx val="0"/>
          <c:order val="2"/>
          <c:tx>
            <c:strRef>
              <c:f>Sheet1!$D$50</c:f>
              <c:strCache>
                <c:ptCount val="1"/>
                <c:pt idx="0">
                  <c:v>Spring 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Sheet1!$C$51:$C$54</c:f>
              <c:strCache>
                <c:ptCount val="4"/>
                <c:pt idx="0">
                  <c:v>totally online/remote</c:v>
                </c:pt>
                <c:pt idx="1">
                  <c:v>mostly online/remote</c:v>
                </c:pt>
                <c:pt idx="2">
                  <c:v>mostly in-person</c:v>
                </c:pt>
                <c:pt idx="3">
                  <c:v>totally in-person</c:v>
                </c:pt>
              </c:strCache>
            </c:strRef>
          </c:cat>
          <c:val>
            <c:numRef>
              <c:f>Sheet1!$D$51:$D$54</c:f>
              <c:numCache>
                <c:formatCode>0%</c:formatCode>
                <c:ptCount val="4"/>
                <c:pt idx="0">
                  <c:v>0.47649999999999998</c:v>
                </c:pt>
                <c:pt idx="1">
                  <c:v>0.28239999999999998</c:v>
                </c:pt>
                <c:pt idx="2">
                  <c:v>0.16300000000000001</c:v>
                </c:pt>
                <c:pt idx="3">
                  <c:v>7.8100000000000003E-2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9D-43F4-95D3-DCECDBBDB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16883087"/>
        <c:axId val="1116892239"/>
      </c:barChart>
      <c:catAx>
        <c:axId val="111688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892239"/>
        <c:crosses val="autoZero"/>
        <c:auto val="1"/>
        <c:lblAlgn val="ctr"/>
        <c:lblOffset val="100"/>
        <c:noMultiLvlLbl val="0"/>
      </c:catAx>
      <c:valAx>
        <c:axId val="1116892239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88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Self-reported Race/Ethnicity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Sheet1!$C$63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(Sheet1!$D$62,Sheet1!$F$62,Sheet1!$H$62,Sheet1!$J$62,Sheet1!$L$62,Sheet1!$N$62)</c:f>
              <c:strCache>
                <c:ptCount val="6"/>
                <c:pt idx="0">
                  <c:v>KCC Population</c:v>
                </c:pt>
                <c:pt idx="1">
                  <c:v>Spring 20</c:v>
                </c:pt>
                <c:pt idx="2">
                  <c:v>Fall 20</c:v>
                </c:pt>
                <c:pt idx="3">
                  <c:v>Spring 21</c:v>
                </c:pt>
                <c:pt idx="4">
                  <c:v>Fall 21</c:v>
                </c:pt>
                <c:pt idx="5">
                  <c:v>Spring '22</c:v>
                </c:pt>
              </c:strCache>
            </c:strRef>
          </c:cat>
          <c:val>
            <c:numRef>
              <c:f>(Sheet1!$D$63,Sheet1!$F$63,Sheet1!$H$63,Sheet1!$J$63,Sheet1!$L$63,Sheet1!$N$63)</c:f>
              <c:numCache>
                <c:formatCode>0%</c:formatCode>
                <c:ptCount val="6"/>
                <c:pt idx="0">
                  <c:v>0.15009797517962117</c:v>
                </c:pt>
                <c:pt idx="1">
                  <c:v>0.16433566433566432</c:v>
                </c:pt>
                <c:pt idx="2">
                  <c:v>0.15991237677984665</c:v>
                </c:pt>
                <c:pt idx="3">
                  <c:v>0.15190000000000001</c:v>
                </c:pt>
                <c:pt idx="4">
                  <c:v>0.15559999999999999</c:v>
                </c:pt>
                <c:pt idx="5" formatCode="0.00%">
                  <c:v>0.1671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C9-4D7E-9FE4-B6CB1D06F54B}"/>
            </c:ext>
          </c:extLst>
        </c:ser>
        <c:ser>
          <c:idx val="1"/>
          <c:order val="1"/>
          <c:tx>
            <c:strRef>
              <c:f>Sheet1!$C$64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(Sheet1!$D$62,Sheet1!$F$62,Sheet1!$H$62,Sheet1!$J$62,Sheet1!$L$62,Sheet1!$N$62)</c:f>
              <c:strCache>
                <c:ptCount val="6"/>
                <c:pt idx="0">
                  <c:v>KCC Population</c:v>
                </c:pt>
                <c:pt idx="1">
                  <c:v>Spring 20</c:v>
                </c:pt>
                <c:pt idx="2">
                  <c:v>Fall 20</c:v>
                </c:pt>
                <c:pt idx="3">
                  <c:v>Spring 21</c:v>
                </c:pt>
                <c:pt idx="4">
                  <c:v>Fall 21</c:v>
                </c:pt>
                <c:pt idx="5">
                  <c:v>Spring '22</c:v>
                </c:pt>
              </c:strCache>
            </c:strRef>
          </c:cat>
          <c:val>
            <c:numRef>
              <c:f>(Sheet1!$D$64,Sheet1!$F$64,Sheet1!$H$64,Sheet1!$J$64,Sheet1!$L$64,Sheet1!$N$64)</c:f>
              <c:numCache>
                <c:formatCode>0%</c:formatCode>
                <c:ptCount val="6"/>
                <c:pt idx="0">
                  <c:v>0.29941214892227302</c:v>
                </c:pt>
                <c:pt idx="1">
                  <c:v>0.3368298368298368</c:v>
                </c:pt>
                <c:pt idx="2">
                  <c:v>0.31215772179627599</c:v>
                </c:pt>
                <c:pt idx="3">
                  <c:v>0.3357</c:v>
                </c:pt>
                <c:pt idx="4">
                  <c:v>0.29699999999999999</c:v>
                </c:pt>
                <c:pt idx="5" formatCode="0.00%">
                  <c:v>0.32329999999999998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C9-4D7E-9FE4-B6CB1D06F54B}"/>
            </c:ext>
          </c:extLst>
        </c:ser>
        <c:ser>
          <c:idx val="2"/>
          <c:order val="2"/>
          <c:tx>
            <c:strRef>
              <c:f>Sheet1!$C$65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(Sheet1!$D$62,Sheet1!$F$62,Sheet1!$H$62,Sheet1!$J$62,Sheet1!$L$62,Sheet1!$N$62)</c:f>
              <c:strCache>
                <c:ptCount val="6"/>
                <c:pt idx="0">
                  <c:v>KCC Population</c:v>
                </c:pt>
                <c:pt idx="1">
                  <c:v>Spring 20</c:v>
                </c:pt>
                <c:pt idx="2">
                  <c:v>Fall 20</c:v>
                </c:pt>
                <c:pt idx="3">
                  <c:v>Spring 21</c:v>
                </c:pt>
                <c:pt idx="4">
                  <c:v>Fall 21</c:v>
                </c:pt>
                <c:pt idx="5">
                  <c:v>Spring '22</c:v>
                </c:pt>
              </c:strCache>
            </c:strRef>
          </c:cat>
          <c:val>
            <c:numRef>
              <c:f>(Sheet1!$D$65,Sheet1!$F$65,Sheet1!$H$65,Sheet1!$J$65,Sheet1!$L$65,Sheet1!$N$65)</c:f>
              <c:numCache>
                <c:formatCode>0%</c:formatCode>
                <c:ptCount val="6"/>
                <c:pt idx="0">
                  <c:v>0.22847811887655128</c:v>
                </c:pt>
                <c:pt idx="1">
                  <c:v>0.15268065268065267</c:v>
                </c:pt>
                <c:pt idx="2">
                  <c:v>0.19277108433734941</c:v>
                </c:pt>
                <c:pt idx="3">
                  <c:v>0.14610000000000001</c:v>
                </c:pt>
                <c:pt idx="4">
                  <c:v>0.1699</c:v>
                </c:pt>
                <c:pt idx="5" formatCode="0.00%">
                  <c:v>0.15890000000000001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C9-4D7E-9FE4-B6CB1D06F54B}"/>
            </c:ext>
          </c:extLst>
        </c:ser>
        <c:ser>
          <c:idx val="3"/>
          <c:order val="3"/>
          <c:tx>
            <c:strRef>
              <c:f>Sheet1!$C$66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(Sheet1!$D$62,Sheet1!$F$62,Sheet1!$H$62,Sheet1!$J$62,Sheet1!$L$62,Sheet1!$N$62)</c:f>
              <c:strCache>
                <c:ptCount val="6"/>
                <c:pt idx="0">
                  <c:v>KCC Population</c:v>
                </c:pt>
                <c:pt idx="1">
                  <c:v>Spring 20</c:v>
                </c:pt>
                <c:pt idx="2">
                  <c:v>Fall 20</c:v>
                </c:pt>
                <c:pt idx="3">
                  <c:v>Spring 21</c:v>
                </c:pt>
                <c:pt idx="4">
                  <c:v>Fall 21</c:v>
                </c:pt>
                <c:pt idx="5">
                  <c:v>Spring '22</c:v>
                </c:pt>
              </c:strCache>
            </c:strRef>
          </c:cat>
          <c:val>
            <c:numRef>
              <c:f>(Sheet1!$D$66,Sheet1!$F$66,Sheet1!$H$66,Sheet1!$J$66,Sheet1!$L$66,Sheet1!$N$66)</c:f>
              <c:numCache>
                <c:formatCode>0%</c:formatCode>
                <c:ptCount val="6"/>
                <c:pt idx="0">
                  <c:v>0.24924885695623775</c:v>
                </c:pt>
                <c:pt idx="1">
                  <c:v>0.29487179487179488</c:v>
                </c:pt>
                <c:pt idx="2">
                  <c:v>0.26067907995618839</c:v>
                </c:pt>
                <c:pt idx="3">
                  <c:v>0.26740000000000003</c:v>
                </c:pt>
                <c:pt idx="4">
                  <c:v>0.2737</c:v>
                </c:pt>
                <c:pt idx="5" formatCode="0.00%">
                  <c:v>0.24929999999999999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C9-4D7E-9FE4-B6CB1D06F54B}"/>
            </c:ext>
          </c:extLst>
        </c:ser>
        <c:ser>
          <c:idx val="4"/>
          <c:order val="4"/>
          <c:tx>
            <c:strRef>
              <c:f>Sheet1!$C$67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(Sheet1!$D$62,Sheet1!$F$62,Sheet1!$H$62,Sheet1!$J$62,Sheet1!$L$62,Sheet1!$N$62)</c:f>
              <c:strCache>
                <c:ptCount val="6"/>
                <c:pt idx="0">
                  <c:v>KCC Population</c:v>
                </c:pt>
                <c:pt idx="1">
                  <c:v>Spring 20</c:v>
                </c:pt>
                <c:pt idx="2">
                  <c:v>Fall 20</c:v>
                </c:pt>
                <c:pt idx="3">
                  <c:v>Spring 21</c:v>
                </c:pt>
                <c:pt idx="4">
                  <c:v>Fall 21</c:v>
                </c:pt>
                <c:pt idx="5">
                  <c:v>Spring '22</c:v>
                </c:pt>
              </c:strCache>
            </c:strRef>
          </c:cat>
          <c:val>
            <c:numRef>
              <c:f>(Sheet1!$D$67,Sheet1!$F$67,Sheet1!$H$67,Sheet1!$J$67,Sheet1!$L$67,Sheet1!$N$67)</c:f>
              <c:numCache>
                <c:formatCode>0%</c:formatCode>
                <c:ptCount val="6"/>
                <c:pt idx="0">
                  <c:v>7.2762900065316785E-2</c:v>
                </c:pt>
                <c:pt idx="1">
                  <c:v>5.128205128205128E-2</c:v>
                </c:pt>
                <c:pt idx="2">
                  <c:v>7.4479737130339535E-2</c:v>
                </c:pt>
                <c:pt idx="3">
                  <c:v>9.8900000000000002E-2</c:v>
                </c:pt>
                <c:pt idx="4">
                  <c:v>0.1038</c:v>
                </c:pt>
                <c:pt idx="5" formatCode="0.00%">
                  <c:v>0.1014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C9-4D7E-9FE4-B6CB1D06F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7853199"/>
        <c:axId val="538039631"/>
      </c:barChart>
      <c:catAx>
        <c:axId val="957853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039631"/>
        <c:crosses val="autoZero"/>
        <c:auto val="1"/>
        <c:lblAlgn val="ctr"/>
        <c:lblOffset val="100"/>
        <c:noMultiLvlLbl val="0"/>
      </c:catAx>
      <c:valAx>
        <c:axId val="538039631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85319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What best describes your reasons for enrolling in online or hybrid courses / teaching mostly online courses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Reasons!$K$3</c:f>
              <c:strCache>
                <c:ptCount val="1"/>
                <c:pt idx="0">
                  <c:v>Students (SP21)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Reasons!$G$4:$G$9</c:f>
              <c:strCache>
                <c:ptCount val="6"/>
                <c:pt idx="0">
                  <c:v>Safety</c:v>
                </c:pt>
                <c:pt idx="1">
                  <c:v>Convenience</c:v>
                </c:pt>
                <c:pt idx="2">
                  <c:v>Schedule</c:v>
                </c:pt>
                <c:pt idx="3">
                  <c:v>Prefer to learn online</c:v>
                </c:pt>
                <c:pt idx="4">
                  <c:v>Other</c:v>
                </c:pt>
                <c:pt idx="5">
                  <c:v>More learning resources (e.g., videos)</c:v>
                </c:pt>
              </c:strCache>
            </c:strRef>
          </c:cat>
          <c:val>
            <c:numRef>
              <c:f>Reasons!$K$4:$K$9</c:f>
              <c:numCache>
                <c:formatCode>0%</c:formatCode>
                <c:ptCount val="6"/>
                <c:pt idx="0">
                  <c:v>0.23636363636363636</c:v>
                </c:pt>
                <c:pt idx="1">
                  <c:v>0.25610389610389611</c:v>
                </c:pt>
                <c:pt idx="2">
                  <c:v>0.24675324675324675</c:v>
                </c:pt>
                <c:pt idx="3">
                  <c:v>0.13922077922077922</c:v>
                </c:pt>
                <c:pt idx="4">
                  <c:v>2.9090909090909091E-2</c:v>
                </c:pt>
                <c:pt idx="5">
                  <c:v>9.2467532467532462E-2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2-49A6-B0B8-8E8BC13F427B}"/>
            </c:ext>
          </c:extLst>
        </c:ser>
        <c:ser>
          <c:idx val="2"/>
          <c:order val="1"/>
          <c:tx>
            <c:strRef>
              <c:f>Reasons!$L$3</c:f>
              <c:strCache>
                <c:ptCount val="1"/>
                <c:pt idx="0">
                  <c:v>Students (F21)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Reasons!$G$4:$G$9</c:f>
              <c:strCache>
                <c:ptCount val="6"/>
                <c:pt idx="0">
                  <c:v>Safety</c:v>
                </c:pt>
                <c:pt idx="1">
                  <c:v>Convenience</c:v>
                </c:pt>
                <c:pt idx="2">
                  <c:v>Schedule</c:v>
                </c:pt>
                <c:pt idx="3">
                  <c:v>Prefer to learn online</c:v>
                </c:pt>
                <c:pt idx="4">
                  <c:v>Other</c:v>
                </c:pt>
                <c:pt idx="5">
                  <c:v>More learning resources (e.g., videos)</c:v>
                </c:pt>
              </c:strCache>
            </c:strRef>
          </c:cat>
          <c:val>
            <c:numRef>
              <c:f>Reasons!$L$4:$L$9</c:f>
              <c:numCache>
                <c:formatCode>0%</c:formatCode>
                <c:ptCount val="6"/>
                <c:pt idx="0">
                  <c:v>0.23176895306859205</c:v>
                </c:pt>
                <c:pt idx="1">
                  <c:v>0.23249097472924188</c:v>
                </c:pt>
                <c:pt idx="2">
                  <c:v>0.24476534296028882</c:v>
                </c:pt>
                <c:pt idx="3">
                  <c:v>0.15740072202166064</c:v>
                </c:pt>
                <c:pt idx="4">
                  <c:v>4.1155234657039713E-2</c:v>
                </c:pt>
                <c:pt idx="5">
                  <c:v>9.241877256317689E-2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32-49A6-B0B8-8E8BC13F427B}"/>
            </c:ext>
          </c:extLst>
        </c:ser>
        <c:ser>
          <c:idx val="0"/>
          <c:order val="2"/>
          <c:tx>
            <c:strRef>
              <c:f>Reasons!$J$3</c:f>
              <c:strCache>
                <c:ptCount val="1"/>
                <c:pt idx="0">
                  <c:v>Students (SP22)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Reasons!$G$4:$G$9</c:f>
              <c:strCache>
                <c:ptCount val="6"/>
                <c:pt idx="0">
                  <c:v>Safety</c:v>
                </c:pt>
                <c:pt idx="1">
                  <c:v>Convenience</c:v>
                </c:pt>
                <c:pt idx="2">
                  <c:v>Schedule</c:v>
                </c:pt>
                <c:pt idx="3">
                  <c:v>Prefer to learn online</c:v>
                </c:pt>
                <c:pt idx="4">
                  <c:v>Other</c:v>
                </c:pt>
                <c:pt idx="5">
                  <c:v>More learning resources (e.g., videos)</c:v>
                </c:pt>
              </c:strCache>
            </c:strRef>
          </c:cat>
          <c:val>
            <c:numRef>
              <c:f>Reasons!$J$4:$J$9</c:f>
              <c:numCache>
                <c:formatCode>0%</c:formatCode>
                <c:ptCount val="6"/>
                <c:pt idx="0">
                  <c:v>0.18143459915611815</c:v>
                </c:pt>
                <c:pt idx="1">
                  <c:v>0.26371308016877637</c:v>
                </c:pt>
                <c:pt idx="2">
                  <c:v>0.28797468354430378</c:v>
                </c:pt>
                <c:pt idx="3">
                  <c:v>0.14345991561181434</c:v>
                </c:pt>
                <c:pt idx="4">
                  <c:v>3.6919831223628692E-2</c:v>
                </c:pt>
                <c:pt idx="5">
                  <c:v>8.6497890295358648E-2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32-49A6-B0B8-8E8BC13F4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3266511"/>
        <c:axId val="1353281903"/>
      </c:barChart>
      <c:catAx>
        <c:axId val="1353266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3281903"/>
        <c:crosses val="autoZero"/>
        <c:auto val="1"/>
        <c:lblAlgn val="ctr"/>
        <c:lblOffset val="100"/>
        <c:noMultiLvlLbl val="0"/>
      </c:catAx>
      <c:valAx>
        <c:axId val="1353281903"/>
        <c:scaling>
          <c:orientation val="minMax"/>
          <c:max val="0.5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3266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If all course options are available, how likely are you to register for ___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'Likely to Register (Online)'!$C$10</c:f>
              <c:strCache>
                <c:ptCount val="1"/>
                <c:pt idx="0">
                  <c:v>Likely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('Likely to Register (Online)'!$B$11:$B$13,'Likely to Register (Online)'!$B$24:$B$27)</c:f>
              <c:strCache>
                <c:ptCount val="7"/>
                <c:pt idx="0">
                  <c:v>Asynch (SP21)</c:v>
                </c:pt>
                <c:pt idx="1">
                  <c:v>Combo (SP21)</c:v>
                </c:pt>
                <c:pt idx="2">
                  <c:v>Synch (SP21)</c:v>
                </c:pt>
                <c:pt idx="4">
                  <c:v>Asynch (F21)</c:v>
                </c:pt>
                <c:pt idx="5">
                  <c:v>Combo (F21)</c:v>
                </c:pt>
                <c:pt idx="6">
                  <c:v>Synch (F21)</c:v>
                </c:pt>
              </c:strCache>
            </c:strRef>
          </c:cat>
          <c:val>
            <c:numRef>
              <c:f>('Likely to Register (Online)'!$C$11:$C$13,'Likely to Register (Online)'!$C$24:$C$27)</c:f>
              <c:numCache>
                <c:formatCode>0%</c:formatCode>
                <c:ptCount val="7"/>
                <c:pt idx="0">
                  <c:v>0.5684093437152391</c:v>
                </c:pt>
                <c:pt idx="1">
                  <c:v>0.48076923076923078</c:v>
                </c:pt>
                <c:pt idx="2">
                  <c:v>0.43105446118192353</c:v>
                </c:pt>
                <c:pt idx="3" formatCode="General">
                  <c:v>0</c:v>
                </c:pt>
                <c:pt idx="4">
                  <c:v>0.58484349258649093</c:v>
                </c:pt>
                <c:pt idx="5">
                  <c:v>0.49584026622296173</c:v>
                </c:pt>
                <c:pt idx="6">
                  <c:v>0.46566164154103851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7-42FC-A221-1FDBD301E638}"/>
            </c:ext>
          </c:extLst>
        </c:ser>
        <c:ser>
          <c:idx val="1"/>
          <c:order val="1"/>
          <c:tx>
            <c:strRef>
              <c:f>'Likely to Register (Online)'!$D$10</c:f>
              <c:strCache>
                <c:ptCount val="1"/>
                <c:pt idx="0">
                  <c:v>Maybe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('Likely to Register (Online)'!$B$11:$B$13,'Likely to Register (Online)'!$B$24:$B$27)</c:f>
              <c:strCache>
                <c:ptCount val="7"/>
                <c:pt idx="0">
                  <c:v>Asynch (SP21)</c:v>
                </c:pt>
                <c:pt idx="1">
                  <c:v>Combo (SP21)</c:v>
                </c:pt>
                <c:pt idx="2">
                  <c:v>Synch (SP21)</c:v>
                </c:pt>
                <c:pt idx="4">
                  <c:v>Asynch (F21)</c:v>
                </c:pt>
                <c:pt idx="5">
                  <c:v>Combo (F21)</c:v>
                </c:pt>
                <c:pt idx="6">
                  <c:v>Synch (F21)</c:v>
                </c:pt>
              </c:strCache>
            </c:strRef>
          </c:cat>
          <c:val>
            <c:numRef>
              <c:f>('Likely to Register (Online)'!$D$11:$D$13,'Likely to Register (Online)'!$D$24:$D$27)</c:f>
              <c:numCache>
                <c:formatCode>0%</c:formatCode>
                <c:ptCount val="7"/>
                <c:pt idx="0">
                  <c:v>0.25583982202447164</c:v>
                </c:pt>
                <c:pt idx="1">
                  <c:v>0.36990950226244346</c:v>
                </c:pt>
                <c:pt idx="2">
                  <c:v>0.3406720741599073</c:v>
                </c:pt>
                <c:pt idx="3" formatCode="General">
                  <c:v>0</c:v>
                </c:pt>
                <c:pt idx="4">
                  <c:v>0.25370675453047775</c:v>
                </c:pt>
                <c:pt idx="5">
                  <c:v>0.35607321131447589</c:v>
                </c:pt>
                <c:pt idx="6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7-42FC-A221-1FDBD301E638}"/>
            </c:ext>
          </c:extLst>
        </c:ser>
        <c:ser>
          <c:idx val="2"/>
          <c:order val="2"/>
          <c:tx>
            <c:strRef>
              <c:f>'Likely to Register (Online)'!$E$10</c:f>
              <c:strCache>
                <c:ptCount val="1"/>
                <c:pt idx="0">
                  <c:v>Unlikely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('Likely to Register (Online)'!$B$11:$B$13,'Likely to Register (Online)'!$B$24:$B$27)</c:f>
              <c:strCache>
                <c:ptCount val="7"/>
                <c:pt idx="0">
                  <c:v>Asynch (SP21)</c:v>
                </c:pt>
                <c:pt idx="1">
                  <c:v>Combo (SP21)</c:v>
                </c:pt>
                <c:pt idx="2">
                  <c:v>Synch (SP21)</c:v>
                </c:pt>
                <c:pt idx="4">
                  <c:v>Asynch (F21)</c:v>
                </c:pt>
                <c:pt idx="5">
                  <c:v>Combo (F21)</c:v>
                </c:pt>
                <c:pt idx="6">
                  <c:v>Synch (F21)</c:v>
                </c:pt>
              </c:strCache>
            </c:strRef>
          </c:cat>
          <c:val>
            <c:numRef>
              <c:f>('Likely to Register (Online)'!$E$11:$E$13,'Likely to Register (Online)'!$E$24:$E$27)</c:f>
              <c:numCache>
                <c:formatCode>0%</c:formatCode>
                <c:ptCount val="7"/>
                <c:pt idx="0">
                  <c:v>0.1757508342602892</c:v>
                </c:pt>
                <c:pt idx="1">
                  <c:v>0.14932126696832579</c:v>
                </c:pt>
                <c:pt idx="2">
                  <c:v>0.22827346465816917</c:v>
                </c:pt>
                <c:pt idx="3" formatCode="General">
                  <c:v>0</c:v>
                </c:pt>
                <c:pt idx="4">
                  <c:v>0.16144975288303129</c:v>
                </c:pt>
                <c:pt idx="5">
                  <c:v>0.1480865224625624</c:v>
                </c:pt>
                <c:pt idx="6">
                  <c:v>0.20100502512562815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E7-42FC-A221-1FDBD301E6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2545167"/>
        <c:axId val="1042545583"/>
      </c:barChart>
      <c:catAx>
        <c:axId val="104254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545583"/>
        <c:crosses val="autoZero"/>
        <c:auto val="1"/>
        <c:lblAlgn val="ctr"/>
        <c:lblOffset val="100"/>
        <c:noMultiLvlLbl val="0"/>
      </c:catAx>
      <c:valAx>
        <c:axId val="104254558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545167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0" i="0" u="none" strike="noStrike" baseline="0">
                <a:effectLst/>
              </a:rPr>
              <a:t>If a course you are interested in taking would be offered as HyFlex (where the class would take place on campus and you could choose to attend either in-person or via Zoom), how likely would you be to take the course?</a:t>
            </a:r>
            <a:endParaRPr lang="en-US" sz="1050"/>
          </a:p>
        </c:rich>
      </c:tx>
      <c:layout>
        <c:manualLayout>
          <c:xMode val="edge"/>
          <c:yMode val="edge"/>
          <c:x val="9.1902668416447952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Hyflex!$C$10</c:f>
              <c:strCache>
                <c:ptCount val="1"/>
                <c:pt idx="0">
                  <c:v>Spring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Hyflex!$B$11:$B$14</c:f>
              <c:strCache>
                <c:ptCount val="4"/>
                <c:pt idx="0">
                  <c:v>Very Likely</c:v>
                </c:pt>
                <c:pt idx="1">
                  <c:v>Likely</c:v>
                </c:pt>
                <c:pt idx="2">
                  <c:v>Unlikely</c:v>
                </c:pt>
                <c:pt idx="3">
                  <c:v>Very Unlikely</c:v>
                </c:pt>
              </c:strCache>
            </c:strRef>
          </c:cat>
          <c:val>
            <c:numRef>
              <c:f>Hyflex!$C$11:$C$14</c:f>
              <c:numCache>
                <c:formatCode>0%</c:formatCode>
                <c:ptCount val="4"/>
                <c:pt idx="0">
                  <c:v>0.3252212389380531</c:v>
                </c:pt>
                <c:pt idx="1">
                  <c:v>0.45132743362831856</c:v>
                </c:pt>
                <c:pt idx="2">
                  <c:v>0.14601769911504425</c:v>
                </c:pt>
                <c:pt idx="3">
                  <c:v>7.7433628318584066E-2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9-4B68-A6FA-8D5D512A1A64}"/>
            </c:ext>
          </c:extLst>
        </c:ser>
        <c:ser>
          <c:idx val="1"/>
          <c:order val="1"/>
          <c:tx>
            <c:strRef>
              <c:f>Hyflex!$D$10</c:f>
              <c:strCache>
                <c:ptCount val="1"/>
                <c:pt idx="0">
                  <c:v>Fall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Hyflex!$B$11:$B$14</c:f>
              <c:strCache>
                <c:ptCount val="4"/>
                <c:pt idx="0">
                  <c:v>Very Likely</c:v>
                </c:pt>
                <c:pt idx="1">
                  <c:v>Likely</c:v>
                </c:pt>
                <c:pt idx="2">
                  <c:v>Unlikely</c:v>
                </c:pt>
                <c:pt idx="3">
                  <c:v>Very Unlikely</c:v>
                </c:pt>
              </c:strCache>
            </c:strRef>
          </c:cat>
          <c:val>
            <c:numRef>
              <c:f>Hyflex!$D$11:$D$14</c:f>
              <c:numCache>
                <c:formatCode>0%</c:formatCode>
                <c:ptCount val="4"/>
                <c:pt idx="0">
                  <c:v>0.31414473684210525</c:v>
                </c:pt>
                <c:pt idx="1">
                  <c:v>0.44736842105263158</c:v>
                </c:pt>
                <c:pt idx="2">
                  <c:v>0.15953947368421054</c:v>
                </c:pt>
                <c:pt idx="3">
                  <c:v>7.8947368421052627E-2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9-4B68-A6FA-8D5D512A1A64}"/>
            </c:ext>
          </c:extLst>
        </c:ser>
        <c:ser>
          <c:idx val="2"/>
          <c:order val="2"/>
          <c:tx>
            <c:strRef>
              <c:f>Hyflex!$E$10</c:f>
              <c:strCache>
                <c:ptCount val="1"/>
                <c:pt idx="0">
                  <c:v>Spring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Hyflex!$B$11:$B$14</c:f>
              <c:strCache>
                <c:ptCount val="4"/>
                <c:pt idx="0">
                  <c:v>Very Likely</c:v>
                </c:pt>
                <c:pt idx="1">
                  <c:v>Likely</c:v>
                </c:pt>
                <c:pt idx="2">
                  <c:v>Unlikely</c:v>
                </c:pt>
                <c:pt idx="3">
                  <c:v>Very Unlikely</c:v>
                </c:pt>
              </c:strCache>
            </c:strRef>
          </c:cat>
          <c:val>
            <c:numRef>
              <c:f>Hyflex!$E$11:$E$14</c:f>
              <c:numCache>
                <c:formatCode>0%</c:formatCode>
                <c:ptCount val="4"/>
                <c:pt idx="0">
                  <c:v>0.37684729064039407</c:v>
                </c:pt>
                <c:pt idx="1">
                  <c:v>0.41133004926108374</c:v>
                </c:pt>
                <c:pt idx="2">
                  <c:v>0.1354679802955665</c:v>
                </c:pt>
                <c:pt idx="3">
                  <c:v>7.6354679802955669E-2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29-4B68-A6FA-8D5D512A1A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0735199"/>
        <c:axId val="1130734783"/>
      </c:barChart>
      <c:catAx>
        <c:axId val="1130735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734783"/>
        <c:crosses val="autoZero"/>
        <c:auto val="1"/>
        <c:lblAlgn val="ctr"/>
        <c:lblOffset val="100"/>
        <c:noMultiLvlLbl val="0"/>
      </c:catAx>
      <c:valAx>
        <c:axId val="113073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735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If the option of a HyFlex course is given (where the class would take place on campus and you could choose to attend either in-person or via Zoom), you would most likely choose to enroll in: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Hyflex!$D$20</c:f>
              <c:strCache>
                <c:ptCount val="1"/>
                <c:pt idx="0">
                  <c:v>Spring 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Hyflex!$C$21:$C$24</c:f>
              <c:strCache>
                <c:ptCount val="4"/>
                <c:pt idx="0">
                  <c:v>Online course</c:v>
                </c:pt>
                <c:pt idx="1">
                  <c:v>Face-to-face</c:v>
                </c:pt>
                <c:pt idx="2">
                  <c:v>Hybrid</c:v>
                </c:pt>
                <c:pt idx="3">
                  <c:v>HyFlex</c:v>
                </c:pt>
              </c:strCache>
            </c:strRef>
          </c:cat>
          <c:val>
            <c:numRef>
              <c:f>Hyflex!$D$21:$D$24</c:f>
              <c:numCache>
                <c:formatCode>0%</c:formatCode>
                <c:ptCount val="4"/>
                <c:pt idx="0">
                  <c:v>0.58499999999999996</c:v>
                </c:pt>
                <c:pt idx="1">
                  <c:v>0.1225</c:v>
                </c:pt>
                <c:pt idx="2">
                  <c:v>0.1013</c:v>
                </c:pt>
                <c:pt idx="3">
                  <c:v>0.19120000000000001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E-4E44-8BA0-584E0D41718A}"/>
            </c:ext>
          </c:extLst>
        </c:ser>
        <c:ser>
          <c:idx val="1"/>
          <c:order val="1"/>
          <c:tx>
            <c:strRef>
              <c:f>Hyflex!$F$20</c:f>
              <c:strCache>
                <c:ptCount val="1"/>
                <c:pt idx="0">
                  <c:v>Fall 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Hyflex!$C$21:$C$24</c:f>
              <c:strCache>
                <c:ptCount val="4"/>
                <c:pt idx="0">
                  <c:v>Online course</c:v>
                </c:pt>
                <c:pt idx="1">
                  <c:v>Face-to-face</c:v>
                </c:pt>
                <c:pt idx="2">
                  <c:v>Hybrid</c:v>
                </c:pt>
                <c:pt idx="3">
                  <c:v>HyFlex</c:v>
                </c:pt>
              </c:strCache>
            </c:strRef>
          </c:cat>
          <c:val>
            <c:numRef>
              <c:f>Hyflex!$F$21:$F$24</c:f>
              <c:numCache>
                <c:formatCode>0%</c:formatCode>
                <c:ptCount val="4"/>
                <c:pt idx="0">
                  <c:v>0.50060000000000004</c:v>
                </c:pt>
                <c:pt idx="1">
                  <c:v>0.18010000000000001</c:v>
                </c:pt>
                <c:pt idx="2">
                  <c:v>0.1171</c:v>
                </c:pt>
                <c:pt idx="3">
                  <c:v>0.20219999999999999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E-4E44-8BA0-584E0D41718A}"/>
            </c:ext>
          </c:extLst>
        </c:ser>
        <c:ser>
          <c:idx val="2"/>
          <c:order val="2"/>
          <c:tx>
            <c:strRef>
              <c:f>Hyflex!$H$20</c:f>
              <c:strCache>
                <c:ptCount val="1"/>
                <c:pt idx="0">
                  <c:v>Spring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Hyflex!$C$21:$C$24</c:f>
              <c:strCache>
                <c:ptCount val="4"/>
                <c:pt idx="0">
                  <c:v>Online course</c:v>
                </c:pt>
                <c:pt idx="1">
                  <c:v>Face-to-face</c:v>
                </c:pt>
                <c:pt idx="2">
                  <c:v>Hybrid</c:v>
                </c:pt>
                <c:pt idx="3">
                  <c:v>HyFlex</c:v>
                </c:pt>
              </c:strCache>
            </c:strRef>
          </c:cat>
          <c:val>
            <c:numRef>
              <c:f>Hyflex!$H$21:$H$24</c:f>
              <c:numCache>
                <c:formatCode>0.00%</c:formatCode>
                <c:ptCount val="4"/>
                <c:pt idx="0">
                  <c:v>0.54410000000000003</c:v>
                </c:pt>
                <c:pt idx="1">
                  <c:v>0.11269999999999999</c:v>
                </c:pt>
                <c:pt idx="2">
                  <c:v>0.15690000000000001</c:v>
                </c:pt>
                <c:pt idx="3">
                  <c:v>0.18629999999999999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DE-4E44-8BA0-584E0D417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0231055"/>
        <c:axId val="1040221487"/>
      </c:barChart>
      <c:catAx>
        <c:axId val="1040231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0221487"/>
        <c:crosses val="autoZero"/>
        <c:auto val="1"/>
        <c:lblAlgn val="ctr"/>
        <c:lblOffset val="100"/>
        <c:noMultiLvlLbl val="0"/>
      </c:catAx>
      <c:valAx>
        <c:axId val="104022148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0231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What technology updates do you think could have been beneficial to your learning? (check all that apply)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'Type of Device'!$D$3</c:f>
              <c:strCache>
                <c:ptCount val="1"/>
                <c:pt idx="0">
                  <c:v>Spring '20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'Type of Device'!$C$4:$C$9</c:f>
              <c:strCache>
                <c:ptCount val="6"/>
                <c:pt idx="0">
                  <c:v>A device  (Desktop, laptop, tablet)</c:v>
                </c:pt>
                <c:pt idx="1">
                  <c:v>Software (computer programs)</c:v>
                </c:pt>
                <c:pt idx="2">
                  <c:v>Connectivity (internet or WiFi)</c:v>
                </c:pt>
                <c:pt idx="3">
                  <c:v>Printer</c:v>
                </c:pt>
                <c:pt idx="4">
                  <c:v>Accessories (camera, mic, speakers, etc.)</c:v>
                </c:pt>
                <c:pt idx="5">
                  <c:v>Other</c:v>
                </c:pt>
              </c:strCache>
            </c:strRef>
          </c:cat>
          <c:val>
            <c:numRef>
              <c:f>'Type of Device'!$D$4:$D$9</c:f>
              <c:numCache>
                <c:formatCode>0%</c:formatCode>
                <c:ptCount val="6"/>
                <c:pt idx="0">
                  <c:v>0.15434500648508431</c:v>
                </c:pt>
                <c:pt idx="1">
                  <c:v>0.32684824902723736</c:v>
                </c:pt>
                <c:pt idx="2">
                  <c:v>0.28793774319066145</c:v>
                </c:pt>
                <c:pt idx="3">
                  <c:v>0</c:v>
                </c:pt>
                <c:pt idx="4">
                  <c:v>0</c:v>
                </c:pt>
                <c:pt idx="5">
                  <c:v>0.23086900129701687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3-4AFB-B35B-C559755749E8}"/>
            </c:ext>
          </c:extLst>
        </c:ser>
        <c:ser>
          <c:idx val="1"/>
          <c:order val="1"/>
          <c:tx>
            <c:strRef>
              <c:f>'Type of Device'!$F$3</c:f>
              <c:strCache>
                <c:ptCount val="1"/>
                <c:pt idx="0">
                  <c:v>Fall '20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'Type of Device'!$C$4:$C$9</c:f>
              <c:strCache>
                <c:ptCount val="6"/>
                <c:pt idx="0">
                  <c:v>A device  (Desktop, laptop, tablet)</c:v>
                </c:pt>
                <c:pt idx="1">
                  <c:v>Software (computer programs)</c:v>
                </c:pt>
                <c:pt idx="2">
                  <c:v>Connectivity (internet or WiFi)</c:v>
                </c:pt>
                <c:pt idx="3">
                  <c:v>Printer</c:v>
                </c:pt>
                <c:pt idx="4">
                  <c:v>Accessories (camera, mic, speakers, etc.)</c:v>
                </c:pt>
                <c:pt idx="5">
                  <c:v>Other</c:v>
                </c:pt>
              </c:strCache>
            </c:strRef>
          </c:cat>
          <c:val>
            <c:numRef>
              <c:f>'Type of Device'!$F$4:$F$9</c:f>
              <c:numCache>
                <c:formatCode>0%</c:formatCode>
                <c:ptCount val="6"/>
                <c:pt idx="0">
                  <c:v>0.24850462207721588</c:v>
                </c:pt>
                <c:pt idx="1">
                  <c:v>0.17890157694399131</c:v>
                </c:pt>
                <c:pt idx="2">
                  <c:v>0.24469820554649266</c:v>
                </c:pt>
                <c:pt idx="3">
                  <c:v>0.17727025557368134</c:v>
                </c:pt>
                <c:pt idx="4">
                  <c:v>9.8423056008700383E-2</c:v>
                </c:pt>
                <c:pt idx="5">
                  <c:v>5.2202283849918436E-2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3-4AFB-B35B-C559755749E8}"/>
            </c:ext>
          </c:extLst>
        </c:ser>
        <c:ser>
          <c:idx val="2"/>
          <c:order val="2"/>
          <c:tx>
            <c:strRef>
              <c:f>'Type of Device'!$H$3</c:f>
              <c:strCache>
                <c:ptCount val="1"/>
                <c:pt idx="0">
                  <c:v>Spring '21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'Type of Device'!$C$4:$C$9</c:f>
              <c:strCache>
                <c:ptCount val="6"/>
                <c:pt idx="0">
                  <c:v>A device  (Desktop, laptop, tablet)</c:v>
                </c:pt>
                <c:pt idx="1">
                  <c:v>Software (computer programs)</c:v>
                </c:pt>
                <c:pt idx="2">
                  <c:v>Connectivity (internet or WiFi)</c:v>
                </c:pt>
                <c:pt idx="3">
                  <c:v>Printer</c:v>
                </c:pt>
                <c:pt idx="4">
                  <c:v>Accessories (camera, mic, speakers, etc.)</c:v>
                </c:pt>
                <c:pt idx="5">
                  <c:v>Other</c:v>
                </c:pt>
              </c:strCache>
            </c:strRef>
          </c:cat>
          <c:val>
            <c:numRef>
              <c:f>'Type of Device'!$H$4:$H$9</c:f>
              <c:numCache>
                <c:formatCode>0.00%</c:formatCode>
                <c:ptCount val="6"/>
                <c:pt idx="0">
                  <c:v>0.26740000000000003</c:v>
                </c:pt>
                <c:pt idx="1">
                  <c:v>0.16439999999999999</c:v>
                </c:pt>
                <c:pt idx="2">
                  <c:v>0.2253</c:v>
                </c:pt>
                <c:pt idx="3">
                  <c:v>0.15740000000000001</c:v>
                </c:pt>
                <c:pt idx="4">
                  <c:v>0.1258</c:v>
                </c:pt>
                <c:pt idx="5">
                  <c:v>5.9700000000000003E-2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03-4AFB-B35B-C559755749E8}"/>
            </c:ext>
          </c:extLst>
        </c:ser>
        <c:ser>
          <c:idx val="3"/>
          <c:order val="3"/>
          <c:tx>
            <c:strRef>
              <c:f>'Type of Device'!$J$3</c:f>
              <c:strCache>
                <c:ptCount val="1"/>
                <c:pt idx="0">
                  <c:v>Fall '21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'Type of Device'!$C$4:$C$9</c:f>
              <c:strCache>
                <c:ptCount val="6"/>
                <c:pt idx="0">
                  <c:v>A device  (Desktop, laptop, tablet)</c:v>
                </c:pt>
                <c:pt idx="1">
                  <c:v>Software (computer programs)</c:v>
                </c:pt>
                <c:pt idx="2">
                  <c:v>Connectivity (internet or WiFi)</c:v>
                </c:pt>
                <c:pt idx="3">
                  <c:v>Printer</c:v>
                </c:pt>
                <c:pt idx="4">
                  <c:v>Accessories (camera, mic, speakers, etc.)</c:v>
                </c:pt>
                <c:pt idx="5">
                  <c:v>Other</c:v>
                </c:pt>
              </c:strCache>
            </c:strRef>
          </c:cat>
          <c:val>
            <c:numRef>
              <c:f>'Type of Device'!$J$4:$J$9</c:f>
              <c:numCache>
                <c:formatCode>0.00%</c:formatCode>
                <c:ptCount val="6"/>
                <c:pt idx="0">
                  <c:v>0.28039999999999998</c:v>
                </c:pt>
                <c:pt idx="1">
                  <c:v>0.1507</c:v>
                </c:pt>
                <c:pt idx="2">
                  <c:v>0.2155</c:v>
                </c:pt>
                <c:pt idx="3">
                  <c:v>0.16159999999999999</c:v>
                </c:pt>
                <c:pt idx="4">
                  <c:v>0.12509999999999999</c:v>
                </c:pt>
                <c:pt idx="5">
                  <c:v>6.6699999999999995E-2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03-4AFB-B35B-C559755749E8}"/>
            </c:ext>
          </c:extLst>
        </c:ser>
        <c:ser>
          <c:idx val="4"/>
          <c:order val="4"/>
          <c:tx>
            <c:strRef>
              <c:f>'Type of Device'!$L$3</c:f>
              <c:strCache>
                <c:ptCount val="1"/>
                <c:pt idx="0">
                  <c:v>Spring '22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'Type of Device'!$C$4:$C$9</c:f>
              <c:strCache>
                <c:ptCount val="6"/>
                <c:pt idx="0">
                  <c:v>A device  (Desktop, laptop, tablet)</c:v>
                </c:pt>
                <c:pt idx="1">
                  <c:v>Software (computer programs)</c:v>
                </c:pt>
                <c:pt idx="2">
                  <c:v>Connectivity (internet or WiFi)</c:v>
                </c:pt>
                <c:pt idx="3">
                  <c:v>Printer</c:v>
                </c:pt>
                <c:pt idx="4">
                  <c:v>Accessories (camera, mic, speakers, etc.)</c:v>
                </c:pt>
                <c:pt idx="5">
                  <c:v>Other</c:v>
                </c:pt>
              </c:strCache>
            </c:strRef>
          </c:cat>
          <c:val>
            <c:numRef>
              <c:f>'Type of Device'!$L$4:$L$9</c:f>
              <c:numCache>
                <c:formatCode>0.00%</c:formatCode>
                <c:ptCount val="6"/>
                <c:pt idx="0">
                  <c:v>0.27489999999999998</c:v>
                </c:pt>
                <c:pt idx="1">
                  <c:v>0.17799999999999999</c:v>
                </c:pt>
                <c:pt idx="2">
                  <c:v>0.2165</c:v>
                </c:pt>
                <c:pt idx="3">
                  <c:v>0.15010000000000001</c:v>
                </c:pt>
                <c:pt idx="4">
                  <c:v>0.12620000000000001</c:v>
                </c:pt>
                <c:pt idx="5">
                  <c:v>5.4399999999999997E-2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03-4AFB-B35B-C55975574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726879"/>
        <c:axId val="635727295"/>
      </c:barChart>
      <c:catAx>
        <c:axId val="635726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727295"/>
        <c:crosses val="autoZero"/>
        <c:auto val="1"/>
        <c:lblAlgn val="ctr"/>
        <c:lblOffset val="100"/>
        <c:noMultiLvlLbl val="0"/>
      </c:catAx>
      <c:valAx>
        <c:axId val="635727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726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'Difficulty with Remote Learning'!$B$29</c:f>
              <c:strCache>
                <c:ptCount val="1"/>
                <c:pt idx="0">
                  <c:v>Easy | Very Easy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'Difficulty with Remote Learning'!$C$28:$G$28</c:f>
              <c:strCache>
                <c:ptCount val="5"/>
                <c:pt idx="0">
                  <c:v>SP 2020</c:v>
                </c:pt>
                <c:pt idx="1">
                  <c:v>Fall 2020</c:v>
                </c:pt>
                <c:pt idx="2">
                  <c:v>SP 2021</c:v>
                </c:pt>
                <c:pt idx="3">
                  <c:v>Fall 2021</c:v>
                </c:pt>
                <c:pt idx="4">
                  <c:v>SP 2022</c:v>
                </c:pt>
              </c:strCache>
            </c:strRef>
          </c:cat>
          <c:val>
            <c:numRef>
              <c:f>'Difficulty with Remote Learning'!$C$29:$G$29</c:f>
              <c:numCache>
                <c:formatCode>0%</c:formatCode>
                <c:ptCount val="5"/>
                <c:pt idx="0">
                  <c:v>0.43089430894308944</c:v>
                </c:pt>
                <c:pt idx="1">
                  <c:v>0.3977853492333901</c:v>
                </c:pt>
                <c:pt idx="2">
                  <c:v>0.61257606490872207</c:v>
                </c:pt>
                <c:pt idx="3">
                  <c:v>0.76249999999999996</c:v>
                </c:pt>
                <c:pt idx="4">
                  <c:v>0.76168224299065423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E-4BB1-A7E4-BD7A598FE1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/>
              <a:t>Please describe the laptop/computer you used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544374866527509"/>
          <c:y val="9.9091627172195898E-2"/>
          <c:w val="0.56617445762317686"/>
          <c:h val="0.71894397382791608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'Type of Device'!$L$34</c:f>
              <c:strCache>
                <c:ptCount val="1"/>
                <c:pt idx="0">
                  <c:v>Spring '22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'Type of Device'!$C$35:$C$39</c:f>
              <c:strCache>
                <c:ptCount val="5"/>
                <c:pt idx="0">
                  <c:v>Your own laptop/computer</c:v>
                </c:pt>
                <c:pt idx="1">
                  <c:v>Work laptop/computer</c:v>
                </c:pt>
                <c:pt idx="2">
                  <c:v>Friend or family member's laptop/computer</c:v>
                </c:pt>
                <c:pt idx="3">
                  <c:v>KCC loaned laptop/computer</c:v>
                </c:pt>
                <c:pt idx="4">
                  <c:v>Other</c:v>
                </c:pt>
              </c:strCache>
            </c:strRef>
          </c:cat>
          <c:val>
            <c:numRef>
              <c:f>'Type of Device'!$L$35:$L$39</c:f>
              <c:numCache>
                <c:formatCode>0%</c:formatCode>
                <c:ptCount val="5"/>
                <c:pt idx="0">
                  <c:v>0.86070000000000002</c:v>
                </c:pt>
                <c:pt idx="1">
                  <c:v>3.5499999999999997E-2</c:v>
                </c:pt>
                <c:pt idx="2">
                  <c:v>3.5499999999999997E-2</c:v>
                </c:pt>
                <c:pt idx="3">
                  <c:v>6.0100000000000001E-2</c:v>
                </c:pt>
                <c:pt idx="4">
                  <c:v>8.2000000000000007E-3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A-4147-AD32-470AEE3C6734}"/>
            </c:ext>
          </c:extLst>
        </c:ser>
        <c:ser>
          <c:idx val="3"/>
          <c:order val="1"/>
          <c:tx>
            <c:strRef>
              <c:f>'Type of Device'!$J$34</c:f>
              <c:strCache>
                <c:ptCount val="1"/>
                <c:pt idx="0">
                  <c:v>Fall 21 (%)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'Type of Device'!$C$35:$C$39</c:f>
              <c:strCache>
                <c:ptCount val="5"/>
                <c:pt idx="0">
                  <c:v>Your own laptop/computer</c:v>
                </c:pt>
                <c:pt idx="1">
                  <c:v>Work laptop/computer</c:v>
                </c:pt>
                <c:pt idx="2">
                  <c:v>Friend or family member's laptop/computer</c:v>
                </c:pt>
                <c:pt idx="3">
                  <c:v>KCC loaned laptop/computer</c:v>
                </c:pt>
                <c:pt idx="4">
                  <c:v>Other</c:v>
                </c:pt>
              </c:strCache>
            </c:strRef>
          </c:cat>
          <c:val>
            <c:numRef>
              <c:f>'Type of Device'!$J$35:$J$39</c:f>
              <c:numCache>
                <c:formatCode>0%</c:formatCode>
                <c:ptCount val="5"/>
                <c:pt idx="0">
                  <c:v>0.88019999999999998</c:v>
                </c:pt>
                <c:pt idx="1">
                  <c:v>1.2699999999999999E-2</c:v>
                </c:pt>
                <c:pt idx="2">
                  <c:v>3.6299999999999999E-2</c:v>
                </c:pt>
                <c:pt idx="3">
                  <c:v>6.9000000000000006E-2</c:v>
                </c:pt>
                <c:pt idx="4">
                  <c:v>1.8E-3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3A-4147-AD32-470AEE3C6734}"/>
            </c:ext>
          </c:extLst>
        </c:ser>
        <c:ser>
          <c:idx val="2"/>
          <c:order val="2"/>
          <c:tx>
            <c:strRef>
              <c:f>'Type of Device'!$H$34</c:f>
              <c:strCache>
                <c:ptCount val="1"/>
                <c:pt idx="0">
                  <c:v>Spring 21 (%)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'Type of Device'!$C$35:$C$39</c:f>
              <c:strCache>
                <c:ptCount val="5"/>
                <c:pt idx="0">
                  <c:v>Your own laptop/computer</c:v>
                </c:pt>
                <c:pt idx="1">
                  <c:v>Work laptop/computer</c:v>
                </c:pt>
                <c:pt idx="2">
                  <c:v>Friend or family member's laptop/computer</c:v>
                </c:pt>
                <c:pt idx="3">
                  <c:v>KCC loaned laptop/computer</c:v>
                </c:pt>
                <c:pt idx="4">
                  <c:v>Other</c:v>
                </c:pt>
              </c:strCache>
            </c:strRef>
          </c:cat>
          <c:val>
            <c:numRef>
              <c:f>'Type of Device'!$H$35:$H$39</c:f>
              <c:numCache>
                <c:formatCode>0.00%</c:formatCode>
                <c:ptCount val="5"/>
                <c:pt idx="0">
                  <c:v>0.85699999999999998</c:v>
                </c:pt>
                <c:pt idx="1">
                  <c:v>9.4000000000000004E-3</c:v>
                </c:pt>
                <c:pt idx="2">
                  <c:v>4.4499999999999998E-2</c:v>
                </c:pt>
                <c:pt idx="3">
                  <c:v>8.3199999999999996E-2</c:v>
                </c:pt>
                <c:pt idx="4">
                  <c:v>5.8999999999999999E-3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3A-4147-AD32-470AEE3C6734}"/>
            </c:ext>
          </c:extLst>
        </c:ser>
        <c:ser>
          <c:idx val="1"/>
          <c:order val="3"/>
          <c:tx>
            <c:strRef>
              <c:f>'Type of Device'!$F$34</c:f>
              <c:strCache>
                <c:ptCount val="1"/>
                <c:pt idx="0">
                  <c:v>Fall 20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'Type of Device'!$C$35:$C$39</c:f>
              <c:strCache>
                <c:ptCount val="5"/>
                <c:pt idx="0">
                  <c:v>Your own laptop/computer</c:v>
                </c:pt>
                <c:pt idx="1">
                  <c:v>Work laptop/computer</c:v>
                </c:pt>
                <c:pt idx="2">
                  <c:v>Friend or family member's laptop/computer</c:v>
                </c:pt>
                <c:pt idx="3">
                  <c:v>KCC loaned laptop/computer</c:v>
                </c:pt>
                <c:pt idx="4">
                  <c:v>Other</c:v>
                </c:pt>
              </c:strCache>
            </c:strRef>
          </c:cat>
          <c:val>
            <c:numRef>
              <c:f>'Type of Device'!$F$35:$F$39</c:f>
              <c:numCache>
                <c:formatCode>0%</c:formatCode>
                <c:ptCount val="5"/>
                <c:pt idx="0">
                  <c:v>0.84756097560975607</c:v>
                </c:pt>
                <c:pt idx="1">
                  <c:v>1.2195121951219513E-2</c:v>
                </c:pt>
                <c:pt idx="2">
                  <c:v>4.3699186991869921E-2</c:v>
                </c:pt>
                <c:pt idx="3">
                  <c:v>8.7398373983739841E-2</c:v>
                </c:pt>
                <c:pt idx="4">
                  <c:v>9.1463414634146336E-3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3A-4147-AD32-470AEE3C6734}"/>
            </c:ext>
          </c:extLst>
        </c:ser>
        <c:ser>
          <c:idx val="0"/>
          <c:order val="4"/>
          <c:tx>
            <c:strRef>
              <c:f>'Type of Device'!$D$34</c:f>
              <c:strCache>
                <c:ptCount val="1"/>
                <c:pt idx="0">
                  <c:v>Spring 20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'Type of Device'!$C$35:$C$39</c:f>
              <c:strCache>
                <c:ptCount val="5"/>
                <c:pt idx="0">
                  <c:v>Your own laptop/computer</c:v>
                </c:pt>
                <c:pt idx="1">
                  <c:v>Work laptop/computer</c:v>
                </c:pt>
                <c:pt idx="2">
                  <c:v>Friend or family member's laptop/computer</c:v>
                </c:pt>
                <c:pt idx="3">
                  <c:v>KCC loaned laptop/computer</c:v>
                </c:pt>
                <c:pt idx="4">
                  <c:v>Other</c:v>
                </c:pt>
              </c:strCache>
            </c:strRef>
          </c:cat>
          <c:val>
            <c:numRef>
              <c:f>'Type of Device'!$D$35:$D$39</c:f>
              <c:numCache>
                <c:formatCode>0%</c:formatCode>
                <c:ptCount val="5"/>
                <c:pt idx="0">
                  <c:v>0.79778393351800558</c:v>
                </c:pt>
                <c:pt idx="1">
                  <c:v>1.8005540166204988E-2</c:v>
                </c:pt>
                <c:pt idx="2">
                  <c:v>6.5096952908587261E-2</c:v>
                </c:pt>
                <c:pt idx="3">
                  <c:v>0.11911357340720222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3A-4147-AD32-470AEE3C67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8879487"/>
        <c:axId val="758878655"/>
      </c:barChart>
      <c:catAx>
        <c:axId val="7588794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78655"/>
        <c:crosses val="autoZero"/>
        <c:auto val="1"/>
        <c:lblAlgn val="ctr"/>
        <c:lblOffset val="100"/>
        <c:noMultiLvlLbl val="0"/>
      </c:catAx>
      <c:valAx>
        <c:axId val="758878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79487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How difficult did you find remote learning/teaching during this semester?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800" b="1" i="0" baseline="0" dirty="0">
                <a:effectLst/>
              </a:rPr>
              <a:t>Spring '22</a:t>
            </a:r>
            <a:endParaRPr lang="en-US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'Difficulty with Remote Learning'!$J$38</c:f>
              <c:strCache>
                <c:ptCount val="1"/>
                <c:pt idx="0">
                  <c:v>Students SP'22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'Difficulty with Remote Learning'!$B$39:$B$42</c:f>
              <c:strCache>
                <c:ptCount val="4"/>
                <c:pt idx="0">
                  <c:v>Very Easy</c:v>
                </c:pt>
                <c:pt idx="1">
                  <c:v>Easy</c:v>
                </c:pt>
                <c:pt idx="2">
                  <c:v>Hard</c:v>
                </c:pt>
                <c:pt idx="3">
                  <c:v>Very Hard</c:v>
                </c:pt>
              </c:strCache>
            </c:strRef>
          </c:cat>
          <c:val>
            <c:numRef>
              <c:f>'Difficulty with Remote Learning'!$J$39:$J$42</c:f>
              <c:numCache>
                <c:formatCode>0%</c:formatCode>
                <c:ptCount val="4"/>
                <c:pt idx="0">
                  <c:v>0.23831775700934579</c:v>
                </c:pt>
                <c:pt idx="1">
                  <c:v>0.52336448598130836</c:v>
                </c:pt>
                <c:pt idx="2">
                  <c:v>0.19859813084112149</c:v>
                </c:pt>
                <c:pt idx="3">
                  <c:v>3.9719626168224297E-2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7E-4263-B494-9698E452A093}"/>
            </c:ext>
          </c:extLst>
        </c:ser>
        <c:ser>
          <c:idx val="1"/>
          <c:order val="1"/>
          <c:tx>
            <c:strRef>
              <c:f>'Difficulty with Remote Learning'!$L$38</c:f>
              <c:strCache>
                <c:ptCount val="1"/>
                <c:pt idx="0">
                  <c:v>Faculty SP'22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'Difficulty with Remote Learning'!$B$39:$B$42</c:f>
              <c:strCache>
                <c:ptCount val="4"/>
                <c:pt idx="0">
                  <c:v>Very Easy</c:v>
                </c:pt>
                <c:pt idx="1">
                  <c:v>Easy</c:v>
                </c:pt>
                <c:pt idx="2">
                  <c:v>Hard</c:v>
                </c:pt>
                <c:pt idx="3">
                  <c:v>Very Hard</c:v>
                </c:pt>
              </c:strCache>
            </c:strRef>
          </c:cat>
          <c:val>
            <c:numRef>
              <c:f>'Difficulty with Remote Learning'!$L$39:$L$42</c:f>
              <c:numCache>
                <c:formatCode>0%</c:formatCode>
                <c:ptCount val="4"/>
                <c:pt idx="0">
                  <c:v>0.33333333333333331</c:v>
                </c:pt>
                <c:pt idx="1">
                  <c:v>0.42857142857142855</c:v>
                </c:pt>
                <c:pt idx="2">
                  <c:v>0.20238095238095238</c:v>
                </c:pt>
                <c:pt idx="3">
                  <c:v>3.5714285714285712E-2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7E-4263-B494-9698E452A0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6768127"/>
        <c:axId val="756767711"/>
      </c:barChart>
      <c:catAx>
        <c:axId val="75676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767711"/>
        <c:crosses val="autoZero"/>
        <c:auto val="1"/>
        <c:lblAlgn val="ctr"/>
        <c:lblOffset val="100"/>
        <c:noMultiLvlLbl val="0"/>
      </c:catAx>
      <c:valAx>
        <c:axId val="756767711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768127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How difficult did you find remote learning/teaching during this semester?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 sz="1800" b="1" i="0" baseline="0" dirty="0">
                <a:effectLst/>
              </a:rPr>
              <a:t>Spring ‘21</a:t>
            </a:r>
            <a:endParaRPr lang="en-US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'Difficulty with Remote Learning'!$D$38</c:f>
              <c:strCache>
                <c:ptCount val="1"/>
                <c:pt idx="0">
                  <c:v>Students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'Difficulty with Remote Learning'!$B$39:$B$42</c:f>
              <c:strCache>
                <c:ptCount val="4"/>
                <c:pt idx="0">
                  <c:v>Very Easy</c:v>
                </c:pt>
                <c:pt idx="1">
                  <c:v>Easy</c:v>
                </c:pt>
                <c:pt idx="2">
                  <c:v>Hard</c:v>
                </c:pt>
                <c:pt idx="3">
                  <c:v>Very Hard</c:v>
                </c:pt>
              </c:strCache>
            </c:strRef>
          </c:cat>
          <c:val>
            <c:numRef>
              <c:f>'Difficulty with Remote Learning'!$D$39:$D$42</c:f>
              <c:numCache>
                <c:formatCode>0%</c:formatCode>
                <c:ptCount val="4"/>
                <c:pt idx="0">
                  <c:v>0.19675456389452334</c:v>
                </c:pt>
                <c:pt idx="1">
                  <c:v>0.41582150101419879</c:v>
                </c:pt>
                <c:pt idx="2">
                  <c:v>0.28904665314401623</c:v>
                </c:pt>
                <c:pt idx="3">
                  <c:v>9.8377281947261669E-2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E-401A-94D0-39AC7CED1C74}"/>
            </c:ext>
          </c:extLst>
        </c:ser>
        <c:ser>
          <c:idx val="1"/>
          <c:order val="1"/>
          <c:tx>
            <c:strRef>
              <c:f>'Difficulty with Remote Learning'!$F$38</c:f>
              <c:strCache>
                <c:ptCount val="1"/>
                <c:pt idx="0">
                  <c:v>Faculty (%)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'Difficulty with Remote Learning'!$B$39:$B$42</c:f>
              <c:strCache>
                <c:ptCount val="4"/>
                <c:pt idx="0">
                  <c:v>Very Easy</c:v>
                </c:pt>
                <c:pt idx="1">
                  <c:v>Easy</c:v>
                </c:pt>
                <c:pt idx="2">
                  <c:v>Hard</c:v>
                </c:pt>
                <c:pt idx="3">
                  <c:v>Very Hard</c:v>
                </c:pt>
              </c:strCache>
            </c:strRef>
          </c:cat>
          <c:val>
            <c:numRef>
              <c:f>'Difficulty with Remote Learning'!$F$39:$F$42</c:f>
              <c:numCache>
                <c:formatCode>0%</c:formatCode>
                <c:ptCount val="4"/>
                <c:pt idx="0">
                  <c:v>0.1553398058252427</c:v>
                </c:pt>
                <c:pt idx="1">
                  <c:v>0.38834951456310679</c:v>
                </c:pt>
                <c:pt idx="2">
                  <c:v>0.41747572815533979</c:v>
                </c:pt>
                <c:pt idx="3">
                  <c:v>3.8834951456310676E-2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6E-401A-94D0-39AC7CED1C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6768127"/>
        <c:axId val="756767711"/>
      </c:barChart>
      <c:catAx>
        <c:axId val="75676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767711"/>
        <c:crosses val="autoZero"/>
        <c:auto val="1"/>
        <c:lblAlgn val="ctr"/>
        <c:lblOffset val="100"/>
        <c:noMultiLvlLbl val="0"/>
      </c:catAx>
      <c:valAx>
        <c:axId val="756767711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768127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 dirty="0">
                <a:effectLst/>
              </a:rPr>
              <a:t>How connected did you feel to your students/professor through remote teaching/learning during this semester </a:t>
            </a:r>
          </a:p>
          <a:p>
            <a:pPr>
              <a:defRPr/>
            </a:pPr>
            <a:r>
              <a:rPr lang="en-US" sz="1600" b="0" i="0" baseline="0" dirty="0">
                <a:effectLst/>
              </a:rPr>
              <a:t>(SP '22)</a:t>
            </a:r>
            <a:endParaRPr lang="en-US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677261060967821E-2"/>
          <c:y val="0.28372960718135282"/>
          <c:w val="0.8834241850307184"/>
          <c:h val="0.52286332576516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'How connected'!$D$76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'How connected'!$B$60:$B$61</c:f>
              <c:strCache>
                <c:ptCount val="2"/>
                <c:pt idx="0">
                  <c:v>Connected</c:v>
                </c:pt>
                <c:pt idx="1">
                  <c:v>Note Connected</c:v>
                </c:pt>
              </c:strCache>
            </c:strRef>
          </c:cat>
          <c:val>
            <c:numRef>
              <c:f>'How connected'!$D$77:$D$78</c:f>
              <c:numCache>
                <c:formatCode>0%</c:formatCode>
                <c:ptCount val="2"/>
                <c:pt idx="0">
                  <c:v>0.82051282051282048</c:v>
                </c:pt>
                <c:pt idx="1">
                  <c:v>0.17948717948717949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9-45EC-BCAC-E3EA23748706}"/>
            </c:ext>
          </c:extLst>
        </c:ser>
        <c:ser>
          <c:idx val="1"/>
          <c:order val="1"/>
          <c:tx>
            <c:strRef>
              <c:f>'How connected'!$F$76</c:f>
              <c:strCache>
                <c:ptCount val="1"/>
                <c:pt idx="0">
                  <c:v>Faculty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'How connected'!$B$60:$B$61</c:f>
              <c:strCache>
                <c:ptCount val="2"/>
                <c:pt idx="0">
                  <c:v>Connected</c:v>
                </c:pt>
                <c:pt idx="1">
                  <c:v>Note Connected</c:v>
                </c:pt>
              </c:strCache>
            </c:strRef>
          </c:cat>
          <c:val>
            <c:numRef>
              <c:f>'How connected'!$F$77:$F$78</c:f>
              <c:numCache>
                <c:formatCode>0%</c:formatCode>
                <c:ptCount val="2"/>
                <c:pt idx="0">
                  <c:v>0.66265060240963858</c:v>
                </c:pt>
                <c:pt idx="1">
                  <c:v>0.33734939759036142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89-45EC-BCAC-E3EA23748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1065264"/>
        <c:axId val="1471089392"/>
      </c:barChart>
      <c:catAx>
        <c:axId val="147106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089392"/>
        <c:crosses val="autoZero"/>
        <c:auto val="1"/>
        <c:lblAlgn val="ctr"/>
        <c:lblOffset val="100"/>
        <c:noMultiLvlLbl val="0"/>
      </c:catAx>
      <c:valAx>
        <c:axId val="147108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0652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 dirty="0">
                <a:effectLst/>
              </a:rPr>
              <a:t>How connected did you feel to your students/professor through remote teaching/learning during this semester</a:t>
            </a:r>
          </a:p>
          <a:p>
            <a:pPr>
              <a:defRPr/>
            </a:pPr>
            <a:r>
              <a:rPr lang="en-US" sz="1600" b="0" i="0" baseline="0" dirty="0">
                <a:effectLst/>
              </a:rPr>
              <a:t>SP ‘21</a:t>
            </a:r>
            <a:endParaRPr lang="en-US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677261060967821E-2"/>
          <c:y val="0.28372960718135282"/>
          <c:w val="0.8834241850307184"/>
          <c:h val="0.52286332576516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'How connected'!$D$59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'How connected'!$B$60:$B$61</c:f>
              <c:strCache>
                <c:ptCount val="2"/>
                <c:pt idx="0">
                  <c:v>Connected</c:v>
                </c:pt>
                <c:pt idx="1">
                  <c:v>Note Connected</c:v>
                </c:pt>
              </c:strCache>
            </c:strRef>
          </c:cat>
          <c:val>
            <c:numRef>
              <c:f>'How connected'!$D$60:$D$61</c:f>
              <c:numCache>
                <c:formatCode>0%</c:formatCode>
                <c:ptCount val="2"/>
                <c:pt idx="0">
                  <c:v>0.69199594731509628</c:v>
                </c:pt>
                <c:pt idx="1">
                  <c:v>0.30800405268490377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6-4EF4-ACB6-45047C883007}"/>
            </c:ext>
          </c:extLst>
        </c:ser>
        <c:ser>
          <c:idx val="1"/>
          <c:order val="1"/>
          <c:tx>
            <c:strRef>
              <c:f>'How connected'!$F$59</c:f>
              <c:strCache>
                <c:ptCount val="1"/>
                <c:pt idx="0">
                  <c:v>Faculty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'How connected'!$B$60:$B$61</c:f>
              <c:strCache>
                <c:ptCount val="2"/>
                <c:pt idx="0">
                  <c:v>Connected</c:v>
                </c:pt>
                <c:pt idx="1">
                  <c:v>Note Connected</c:v>
                </c:pt>
              </c:strCache>
            </c:strRef>
          </c:cat>
          <c:val>
            <c:numRef>
              <c:f>'How connected'!$F$60:$F$61</c:f>
              <c:numCache>
                <c:formatCode>0%</c:formatCode>
                <c:ptCount val="2"/>
                <c:pt idx="0">
                  <c:v>0.59223300970873782</c:v>
                </c:pt>
                <c:pt idx="1">
                  <c:v>0.40776699029126212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C6-4EF4-ACB6-45047C88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1065264"/>
        <c:axId val="1471089392"/>
      </c:barChart>
      <c:catAx>
        <c:axId val="147106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089392"/>
        <c:crosses val="autoZero"/>
        <c:auto val="1"/>
        <c:lblAlgn val="ctr"/>
        <c:lblOffset val="100"/>
        <c:noMultiLvlLbl val="0"/>
      </c:catAx>
      <c:valAx>
        <c:axId val="147108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0652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What made you feel connected to your professors in a similar way to an in-person course?  (Spring</a:t>
            </a:r>
            <a:r>
              <a:rPr lang="en-US" baseline="0" dirty="0"/>
              <a:t> ‘22)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'What helps connect'!$E$96</c:f>
              <c:strCache>
                <c:ptCount val="1"/>
                <c:pt idx="0">
                  <c:v>Students (SP22)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'What helps connect'!$C$97:$C$106</c:f>
              <c:strCache>
                <c:ptCount val="10"/>
                <c:pt idx="0">
                  <c:v>Email</c:v>
                </c:pt>
                <c:pt idx="1">
                  <c:v>Announcements</c:v>
                </c:pt>
                <c:pt idx="2">
                  <c:v>Discussion Board</c:v>
                </c:pt>
                <c:pt idx="3">
                  <c:v>Virtual Video Conference</c:v>
                </c:pt>
                <c:pt idx="4">
                  <c:v>Assignments, exams, papers</c:v>
                </c:pt>
                <c:pt idx="5">
                  <c:v>Recorded Lectures</c:v>
                </c:pt>
                <c:pt idx="6">
                  <c:v>Phone Call</c:v>
                </c:pt>
                <c:pt idx="7">
                  <c:v>Google Docs</c:v>
                </c:pt>
                <c:pt idx="8">
                  <c:v>Audio Feedback</c:v>
                </c:pt>
                <c:pt idx="9">
                  <c:v>Other ____</c:v>
                </c:pt>
              </c:strCache>
            </c:strRef>
          </c:cat>
          <c:val>
            <c:numRef>
              <c:f>'What helps connect'!$E$97:$E$106</c:f>
              <c:numCache>
                <c:formatCode>0.00%</c:formatCode>
                <c:ptCount val="10"/>
                <c:pt idx="0">
                  <c:v>0.19819999999999999</c:v>
                </c:pt>
                <c:pt idx="1">
                  <c:v>0.17699999999999999</c:v>
                </c:pt>
                <c:pt idx="2">
                  <c:v>0.1636</c:v>
                </c:pt>
                <c:pt idx="3">
                  <c:v>0.10780000000000001</c:v>
                </c:pt>
                <c:pt idx="4">
                  <c:v>0.15010000000000001</c:v>
                </c:pt>
                <c:pt idx="5">
                  <c:v>0.1026</c:v>
                </c:pt>
                <c:pt idx="6">
                  <c:v>3.4000000000000002E-2</c:v>
                </c:pt>
                <c:pt idx="7">
                  <c:v>3.0800000000000001E-2</c:v>
                </c:pt>
                <c:pt idx="8">
                  <c:v>2.12E-2</c:v>
                </c:pt>
                <c:pt idx="9">
                  <c:v>1.4800000000000001E-2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26-4B9C-8ABB-31BC218D2D12}"/>
            </c:ext>
          </c:extLst>
        </c:ser>
        <c:ser>
          <c:idx val="3"/>
          <c:order val="1"/>
          <c:tx>
            <c:strRef>
              <c:f>'What helps connect'!$G$96</c:f>
              <c:strCache>
                <c:ptCount val="1"/>
                <c:pt idx="0">
                  <c:v>Faculty (SP22)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'What helps connect'!$C$97:$C$106</c:f>
              <c:strCache>
                <c:ptCount val="10"/>
                <c:pt idx="0">
                  <c:v>Email</c:v>
                </c:pt>
                <c:pt idx="1">
                  <c:v>Announcements</c:v>
                </c:pt>
                <c:pt idx="2">
                  <c:v>Discussion Board</c:v>
                </c:pt>
                <c:pt idx="3">
                  <c:v>Virtual Video Conference</c:v>
                </c:pt>
                <c:pt idx="4">
                  <c:v>Assignments, exams, papers</c:v>
                </c:pt>
                <c:pt idx="5">
                  <c:v>Recorded Lectures</c:v>
                </c:pt>
                <c:pt idx="6">
                  <c:v>Phone Call</c:v>
                </c:pt>
                <c:pt idx="7">
                  <c:v>Google Docs</c:v>
                </c:pt>
                <c:pt idx="8">
                  <c:v>Audio Feedback</c:v>
                </c:pt>
                <c:pt idx="9">
                  <c:v>Other ____</c:v>
                </c:pt>
              </c:strCache>
            </c:strRef>
          </c:cat>
          <c:val>
            <c:numRef>
              <c:f>'What helps connect'!$G$97:$G$106</c:f>
              <c:numCache>
                <c:formatCode>0.00%</c:formatCode>
                <c:ptCount val="10"/>
                <c:pt idx="0">
                  <c:v>0.17480000000000001</c:v>
                </c:pt>
                <c:pt idx="1">
                  <c:v>0.17480000000000001</c:v>
                </c:pt>
                <c:pt idx="2">
                  <c:v>0.11890000000000001</c:v>
                </c:pt>
                <c:pt idx="3">
                  <c:v>0.13589999999999999</c:v>
                </c:pt>
                <c:pt idx="4">
                  <c:v>0.1578</c:v>
                </c:pt>
                <c:pt idx="5">
                  <c:v>0.11650000000000001</c:v>
                </c:pt>
                <c:pt idx="6">
                  <c:v>4.6100000000000002E-2</c:v>
                </c:pt>
                <c:pt idx="7">
                  <c:v>1.9400000000000001E-2</c:v>
                </c:pt>
                <c:pt idx="8">
                  <c:v>1.21E-2</c:v>
                </c:pt>
                <c:pt idx="9">
                  <c:v>4.3700000000000003E-2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26-4B9C-8ABB-31BC218D2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6757791"/>
        <c:axId val="1126778175"/>
      </c:barChart>
      <c:catAx>
        <c:axId val="1126757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6778175"/>
        <c:crosses val="autoZero"/>
        <c:auto val="1"/>
        <c:lblAlgn val="ctr"/>
        <c:lblOffset val="100"/>
        <c:noMultiLvlLbl val="0"/>
      </c:catAx>
      <c:valAx>
        <c:axId val="1126778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6757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500" b="0" i="0" baseline="0" dirty="0">
                <a:effectLst/>
              </a:rPr>
              <a:t>What made you feel connected to your professors in a similar way to an in-person course? (Fall 2021)</a:t>
            </a:r>
            <a:endParaRPr lang="en-US" sz="1500" dirty="0">
              <a:effectLst/>
            </a:endParaRPr>
          </a:p>
        </c:rich>
      </c:tx>
      <c:layout>
        <c:manualLayout>
          <c:xMode val="edge"/>
          <c:yMode val="edge"/>
          <c:x val="0.127705511811023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898162729658804E-2"/>
          <c:y val="0.14511854951185496"/>
          <c:w val="0.91465739282589675"/>
          <c:h val="0.6260359295697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'What helps connect'!$D$56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'What helps connect'!$C$57:$C$63</c:f>
              <c:strCache>
                <c:ptCount val="7"/>
                <c:pt idx="0">
                  <c:v>Email</c:v>
                </c:pt>
                <c:pt idx="1">
                  <c:v>Announcements</c:v>
                </c:pt>
                <c:pt idx="2">
                  <c:v>Discussion Board</c:v>
                </c:pt>
                <c:pt idx="3">
                  <c:v>Virtual Video Conference</c:v>
                </c:pt>
                <c:pt idx="4">
                  <c:v>Assignments, exams, papers</c:v>
                </c:pt>
                <c:pt idx="5">
                  <c:v>Recorded Lectures</c:v>
                </c:pt>
                <c:pt idx="6">
                  <c:v>Phone Call</c:v>
                </c:pt>
              </c:strCache>
            </c:strRef>
          </c:cat>
          <c:val>
            <c:numRef>
              <c:f>'What helps connect'!$D$57:$D$63</c:f>
              <c:numCache>
                <c:formatCode>0%</c:formatCode>
                <c:ptCount val="7"/>
                <c:pt idx="0">
                  <c:v>0.20892687559354226</c:v>
                </c:pt>
                <c:pt idx="1">
                  <c:v>0.16840772396327952</c:v>
                </c:pt>
                <c:pt idx="2">
                  <c:v>0.14498258942703388</c:v>
                </c:pt>
                <c:pt idx="3">
                  <c:v>0.1396011396011396</c:v>
                </c:pt>
                <c:pt idx="4">
                  <c:v>0.1326369104146882</c:v>
                </c:pt>
                <c:pt idx="5">
                  <c:v>0.10414688192465971</c:v>
                </c:pt>
                <c:pt idx="6">
                  <c:v>3.5770813548591324E-2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C-4097-977D-90B4B50D2645}"/>
            </c:ext>
          </c:extLst>
        </c:ser>
        <c:ser>
          <c:idx val="1"/>
          <c:order val="1"/>
          <c:tx>
            <c:strRef>
              <c:f>'What helps connect'!$F$56</c:f>
              <c:strCache>
                <c:ptCount val="1"/>
                <c:pt idx="0">
                  <c:v>Faculty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'What helps connect'!$C$57:$C$63</c:f>
              <c:strCache>
                <c:ptCount val="7"/>
                <c:pt idx="0">
                  <c:v>Email</c:v>
                </c:pt>
                <c:pt idx="1">
                  <c:v>Announcements</c:v>
                </c:pt>
                <c:pt idx="2">
                  <c:v>Discussion Board</c:v>
                </c:pt>
                <c:pt idx="3">
                  <c:v>Virtual Video Conference</c:v>
                </c:pt>
                <c:pt idx="4">
                  <c:v>Assignments, exams, papers</c:v>
                </c:pt>
                <c:pt idx="5">
                  <c:v>Recorded Lectures</c:v>
                </c:pt>
                <c:pt idx="6">
                  <c:v>Phone Call</c:v>
                </c:pt>
              </c:strCache>
            </c:strRef>
          </c:cat>
          <c:val>
            <c:numRef>
              <c:f>'What helps connect'!$F$57:$F$63</c:f>
              <c:numCache>
                <c:formatCode>0%</c:formatCode>
                <c:ptCount val="7"/>
                <c:pt idx="0">
                  <c:v>0.18571428571428572</c:v>
                </c:pt>
                <c:pt idx="1">
                  <c:v>0.17959183673469387</c:v>
                </c:pt>
                <c:pt idx="2">
                  <c:v>0.12448979591836734</c:v>
                </c:pt>
                <c:pt idx="3">
                  <c:v>0.12857142857142856</c:v>
                </c:pt>
                <c:pt idx="4">
                  <c:v>0.1489795918367347</c:v>
                </c:pt>
                <c:pt idx="5">
                  <c:v>8.9795918367346933E-2</c:v>
                </c:pt>
                <c:pt idx="6">
                  <c:v>6.3265306122448975E-2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1C-4097-977D-90B4B50D2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3279823"/>
        <c:axId val="1353282735"/>
      </c:barChart>
      <c:catAx>
        <c:axId val="1353279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3282735"/>
        <c:crosses val="autoZero"/>
        <c:auto val="1"/>
        <c:lblAlgn val="ctr"/>
        <c:lblOffset val="100"/>
        <c:noMultiLvlLbl val="0"/>
      </c:catAx>
      <c:valAx>
        <c:axId val="1353282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3279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 during this</a:t>
            </a:r>
            <a:r>
              <a:rPr lang="en-US" baseline="0"/>
              <a:t> semester?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'Difficulty with Remote Learning'!$B$14</c:f>
              <c:strCache>
                <c:ptCount val="1"/>
                <c:pt idx="0">
                  <c:v>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'Difficulty with Remote Learning'!$C$13:$G$13</c:f>
              <c:strCache>
                <c:ptCount val="5"/>
                <c:pt idx="0">
                  <c:v>SP 2020</c:v>
                </c:pt>
                <c:pt idx="1">
                  <c:v>Fall 2020</c:v>
                </c:pt>
                <c:pt idx="2">
                  <c:v>SP 2021</c:v>
                </c:pt>
                <c:pt idx="3">
                  <c:v>Fall 2021</c:v>
                </c:pt>
                <c:pt idx="4">
                  <c:v>SP 2022</c:v>
                </c:pt>
              </c:strCache>
            </c:strRef>
          </c:cat>
          <c:val>
            <c:numRef>
              <c:f>'Difficulty with Remote Learning'!$C$14:$G$14</c:f>
              <c:numCache>
                <c:formatCode>0%</c:formatCode>
                <c:ptCount val="5"/>
                <c:pt idx="0">
                  <c:v>9.6399535423925667E-2</c:v>
                </c:pt>
                <c:pt idx="1">
                  <c:v>8.3475298126064731E-2</c:v>
                </c:pt>
                <c:pt idx="2">
                  <c:v>0.19675456389452334</c:v>
                </c:pt>
                <c:pt idx="3" formatCode="0.0%">
                  <c:v>0.23749999999999999</c:v>
                </c:pt>
                <c:pt idx="4" formatCode="0.0%">
                  <c:v>0.23831775700934579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93-4CB4-BD4A-E5A79139B9B7}"/>
            </c:ext>
          </c:extLst>
        </c:ser>
        <c:ser>
          <c:idx val="1"/>
          <c:order val="1"/>
          <c:tx>
            <c:strRef>
              <c:f>'Difficulty with Remote Learning'!$B$15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'Difficulty with Remote Learning'!$C$13:$G$13</c:f>
              <c:strCache>
                <c:ptCount val="5"/>
                <c:pt idx="0">
                  <c:v>SP 2020</c:v>
                </c:pt>
                <c:pt idx="1">
                  <c:v>Fall 2020</c:v>
                </c:pt>
                <c:pt idx="2">
                  <c:v>SP 2021</c:v>
                </c:pt>
                <c:pt idx="3">
                  <c:v>Fall 2021</c:v>
                </c:pt>
                <c:pt idx="4">
                  <c:v>SP 2022</c:v>
                </c:pt>
              </c:strCache>
            </c:strRef>
          </c:cat>
          <c:val>
            <c:numRef>
              <c:f>'Difficulty with Remote Learning'!$C$15:$G$15</c:f>
              <c:numCache>
                <c:formatCode>0%</c:formatCode>
                <c:ptCount val="5"/>
                <c:pt idx="0">
                  <c:v>0.33449477351916379</c:v>
                </c:pt>
                <c:pt idx="1">
                  <c:v>0.31431005110732541</c:v>
                </c:pt>
                <c:pt idx="2">
                  <c:v>0.41582150101419879</c:v>
                </c:pt>
                <c:pt idx="3" formatCode="0.0%">
                  <c:v>0.52500000000000002</c:v>
                </c:pt>
                <c:pt idx="4" formatCode="0.0%">
                  <c:v>0.52336448598130836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93-4CB4-BD4A-E5A79139B9B7}"/>
            </c:ext>
          </c:extLst>
        </c:ser>
        <c:ser>
          <c:idx val="2"/>
          <c:order val="2"/>
          <c:tx>
            <c:strRef>
              <c:f>'Difficulty with Remote Learning'!$B$16</c:f>
              <c:strCache>
                <c:ptCount val="1"/>
                <c:pt idx="0">
                  <c:v>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'Difficulty with Remote Learning'!$C$13:$G$13</c:f>
              <c:strCache>
                <c:ptCount val="5"/>
                <c:pt idx="0">
                  <c:v>SP 2020</c:v>
                </c:pt>
                <c:pt idx="1">
                  <c:v>Fall 2020</c:v>
                </c:pt>
                <c:pt idx="2">
                  <c:v>SP 2021</c:v>
                </c:pt>
                <c:pt idx="3">
                  <c:v>Fall 2021</c:v>
                </c:pt>
                <c:pt idx="4">
                  <c:v>SP 2022</c:v>
                </c:pt>
              </c:strCache>
            </c:strRef>
          </c:cat>
          <c:val>
            <c:numRef>
              <c:f>'Difficulty with Remote Learning'!$C$16:$G$16</c:f>
              <c:numCache>
                <c:formatCode>0%</c:formatCode>
                <c:ptCount val="5"/>
                <c:pt idx="0">
                  <c:v>0.37398373983739835</c:v>
                </c:pt>
                <c:pt idx="1">
                  <c:v>0.35093696763202725</c:v>
                </c:pt>
                <c:pt idx="2">
                  <c:v>0.28904665314401623</c:v>
                </c:pt>
                <c:pt idx="3" formatCode="0.0%">
                  <c:v>0.17499999999999999</c:v>
                </c:pt>
                <c:pt idx="4" formatCode="0.0%">
                  <c:v>0.19859813084112149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93-4CB4-BD4A-E5A79139B9B7}"/>
            </c:ext>
          </c:extLst>
        </c:ser>
        <c:ser>
          <c:idx val="3"/>
          <c:order val="3"/>
          <c:tx>
            <c:strRef>
              <c:f>'Difficulty with Remote Learning'!$B$17</c:f>
              <c:strCache>
                <c:ptCount val="1"/>
                <c:pt idx="0">
                  <c:v>VH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'Difficulty with Remote Learning'!$C$13:$G$13</c:f>
              <c:strCache>
                <c:ptCount val="5"/>
                <c:pt idx="0">
                  <c:v>SP 2020</c:v>
                </c:pt>
                <c:pt idx="1">
                  <c:v>Fall 2020</c:v>
                </c:pt>
                <c:pt idx="2">
                  <c:v>SP 2021</c:v>
                </c:pt>
                <c:pt idx="3">
                  <c:v>Fall 2021</c:v>
                </c:pt>
                <c:pt idx="4">
                  <c:v>SP 2022</c:v>
                </c:pt>
              </c:strCache>
            </c:strRef>
          </c:cat>
          <c:val>
            <c:numRef>
              <c:f>'Difficulty with Remote Learning'!$C$17:$G$17</c:f>
              <c:numCache>
                <c:formatCode>0%</c:formatCode>
                <c:ptCount val="5"/>
                <c:pt idx="0">
                  <c:v>0.1951219512195122</c:v>
                </c:pt>
                <c:pt idx="1">
                  <c:v>0.2512776831345826</c:v>
                </c:pt>
                <c:pt idx="2">
                  <c:v>9.8377281947261669E-2</c:v>
                </c:pt>
                <c:pt idx="3" formatCode="0.0%">
                  <c:v>6.25E-2</c:v>
                </c:pt>
                <c:pt idx="4" formatCode="0.0%">
                  <c:v>3.9719626168224297E-2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93-4CB4-BD4A-E5A79139B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3792559"/>
        <c:axId val="713795471"/>
      </c:barChart>
      <c:catAx>
        <c:axId val="713792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795471"/>
        <c:crosses val="autoZero"/>
        <c:auto val="1"/>
        <c:lblAlgn val="ctr"/>
        <c:lblOffset val="100"/>
        <c:noMultiLvlLbl val="0"/>
      </c:catAx>
      <c:valAx>
        <c:axId val="71379547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792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>
                <a:effectLst/>
              </a:rPr>
              <a:t>What type of teaching modalities would best promote your course outcomes? </a:t>
            </a:r>
          </a:p>
          <a:p>
            <a:pPr>
              <a:defRPr/>
            </a:pPr>
            <a:r>
              <a:rPr lang="en-US" sz="1400" b="0" i="0" u="none" strike="noStrike" baseline="0" dirty="0">
                <a:effectLst/>
              </a:rPr>
              <a:t>Fall 2021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31833036601227"/>
          <c:y val="0.12283424269479346"/>
          <c:w val="0.87192150435980242"/>
          <c:h val="0.62572809631167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Faculty!$D$3</c:f>
              <c:strCache>
                <c:ptCount val="1"/>
                <c:pt idx="0">
                  <c:v>Very Likely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Faculty!$C$4:$C$6</c:f>
              <c:strCache>
                <c:ptCount val="3"/>
                <c:pt idx="0">
                  <c:v>Online course</c:v>
                </c:pt>
                <c:pt idx="1">
                  <c:v>Hybrid</c:v>
                </c:pt>
                <c:pt idx="2">
                  <c:v>Face-to-face</c:v>
                </c:pt>
              </c:strCache>
            </c:strRef>
          </c:cat>
          <c:val>
            <c:numRef>
              <c:f>Faculty!$D$4:$D$6</c:f>
              <c:numCache>
                <c:formatCode>0.00%</c:formatCode>
                <c:ptCount val="3"/>
                <c:pt idx="0">
                  <c:v>0.25</c:v>
                </c:pt>
                <c:pt idx="1">
                  <c:v>0.40960000000000002</c:v>
                </c:pt>
                <c:pt idx="2">
                  <c:v>0.79120000000000001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4-45C9-A117-D8D08939C86A}"/>
            </c:ext>
          </c:extLst>
        </c:ser>
        <c:ser>
          <c:idx val="1"/>
          <c:order val="1"/>
          <c:tx>
            <c:strRef>
              <c:f>Faculty!$F$3</c:f>
              <c:strCache>
                <c:ptCount val="1"/>
                <c:pt idx="0">
                  <c:v>Likely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Faculty!$C$4:$C$6</c:f>
              <c:strCache>
                <c:ptCount val="3"/>
                <c:pt idx="0">
                  <c:v>Online course</c:v>
                </c:pt>
                <c:pt idx="1">
                  <c:v>Hybrid</c:v>
                </c:pt>
                <c:pt idx="2">
                  <c:v>Face-to-face</c:v>
                </c:pt>
              </c:strCache>
            </c:strRef>
          </c:cat>
          <c:val>
            <c:numRef>
              <c:f>Faculty!$F$4:$F$6</c:f>
              <c:numCache>
                <c:formatCode>0.00%</c:formatCode>
                <c:ptCount val="3"/>
                <c:pt idx="0">
                  <c:v>0.4239</c:v>
                </c:pt>
                <c:pt idx="1">
                  <c:v>0.55420000000000003</c:v>
                </c:pt>
                <c:pt idx="2">
                  <c:v>0.15379999999999999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24-45C9-A117-D8D08939C86A}"/>
            </c:ext>
          </c:extLst>
        </c:ser>
        <c:ser>
          <c:idx val="2"/>
          <c:order val="2"/>
          <c:tx>
            <c:strRef>
              <c:f>Faculty!$G$9</c:f>
              <c:strCache>
                <c:ptCount val="1"/>
                <c:pt idx="0">
                  <c:v>Unlikely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Faculty!$C$4:$C$6</c:f>
              <c:strCache>
                <c:ptCount val="3"/>
                <c:pt idx="0">
                  <c:v>Online course</c:v>
                </c:pt>
                <c:pt idx="1">
                  <c:v>Hybrid</c:v>
                </c:pt>
                <c:pt idx="2">
                  <c:v>Face-to-face</c:v>
                </c:pt>
              </c:strCache>
            </c:strRef>
          </c:cat>
          <c:val>
            <c:numRef>
              <c:f>Faculty!$G$10:$G$12</c:f>
              <c:numCache>
                <c:formatCode>0%</c:formatCode>
                <c:ptCount val="3"/>
                <c:pt idx="0">
                  <c:v>0.32608695652173914</c:v>
                </c:pt>
                <c:pt idx="1">
                  <c:v>3.614457831325301E-2</c:v>
                </c:pt>
                <c:pt idx="2">
                  <c:v>5.4945054945054944E-2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24-45C9-A117-D8D08939C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3347535"/>
        <c:axId val="1443346287"/>
      </c:barChart>
      <c:catAx>
        <c:axId val="1443347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346287"/>
        <c:crosses val="autoZero"/>
        <c:auto val="1"/>
        <c:lblAlgn val="ctr"/>
        <c:lblOffset val="100"/>
        <c:noMultiLvlLbl val="0"/>
      </c:catAx>
      <c:valAx>
        <c:axId val="1443346287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347535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u="none" strike="noStrike" baseline="0" dirty="0">
                <a:effectLst/>
              </a:rPr>
              <a:t>What best describes your reasons for students enrolling in online or hybrid courses and faculty teaching mostly online courses</a:t>
            </a:r>
            <a:endParaRPr lang="en-US" sz="1200" dirty="0"/>
          </a:p>
        </c:rich>
      </c:tx>
      <c:layout>
        <c:manualLayout>
          <c:xMode val="edge"/>
          <c:yMode val="edge"/>
          <c:x val="0.114219049136077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283481095026728E-2"/>
          <c:y val="1.8748670630000928E-2"/>
          <c:w val="0.91556462228117919"/>
          <c:h val="0.80210366559455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Reasons!$H$3</c:f>
              <c:strCache>
                <c:ptCount val="1"/>
                <c:pt idx="0">
                  <c:v>Faculty (SP21)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Reasons!$G$4:$G$9</c:f>
              <c:strCache>
                <c:ptCount val="6"/>
                <c:pt idx="0">
                  <c:v>Safety</c:v>
                </c:pt>
                <c:pt idx="1">
                  <c:v>Convenience</c:v>
                </c:pt>
                <c:pt idx="2">
                  <c:v>Schedule</c:v>
                </c:pt>
                <c:pt idx="3">
                  <c:v>Prefer to teach online</c:v>
                </c:pt>
                <c:pt idx="4">
                  <c:v>Other</c:v>
                </c:pt>
                <c:pt idx="5">
                  <c:v>More learning resources (e.g., videos)</c:v>
                </c:pt>
              </c:strCache>
            </c:strRef>
          </c:cat>
          <c:val>
            <c:numRef>
              <c:f>Reasons!$H$4:$H$9</c:f>
              <c:numCache>
                <c:formatCode>0%</c:formatCode>
                <c:ptCount val="6"/>
                <c:pt idx="0">
                  <c:v>0.36134453781512604</c:v>
                </c:pt>
                <c:pt idx="1">
                  <c:v>0.23529411764705882</c:v>
                </c:pt>
                <c:pt idx="2">
                  <c:v>0.12605042016806722</c:v>
                </c:pt>
                <c:pt idx="3">
                  <c:v>0.12605042016806722</c:v>
                </c:pt>
                <c:pt idx="4">
                  <c:v>0.15126050420168066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FF-47D8-9ECB-BFD2BAF937EB}"/>
            </c:ext>
          </c:extLst>
        </c:ser>
        <c:ser>
          <c:idx val="1"/>
          <c:order val="1"/>
          <c:tx>
            <c:strRef>
              <c:f>Reasons!$I$3</c:f>
              <c:strCache>
                <c:ptCount val="1"/>
                <c:pt idx="0">
                  <c:v>Students (SP21)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Reasons!$G$4:$G$9</c:f>
              <c:strCache>
                <c:ptCount val="6"/>
                <c:pt idx="0">
                  <c:v>Safety</c:v>
                </c:pt>
                <c:pt idx="1">
                  <c:v>Convenience</c:v>
                </c:pt>
                <c:pt idx="2">
                  <c:v>Schedule</c:v>
                </c:pt>
                <c:pt idx="3">
                  <c:v>Prefer to teach online</c:v>
                </c:pt>
                <c:pt idx="4">
                  <c:v>Other</c:v>
                </c:pt>
                <c:pt idx="5">
                  <c:v>More learning resources (e.g., videos)</c:v>
                </c:pt>
              </c:strCache>
            </c:strRef>
          </c:cat>
          <c:val>
            <c:numRef>
              <c:f>Reasons!$I$4:$I$9</c:f>
              <c:numCache>
                <c:formatCode>0%</c:formatCode>
                <c:ptCount val="6"/>
                <c:pt idx="0">
                  <c:v>0.23636363636363636</c:v>
                </c:pt>
                <c:pt idx="1">
                  <c:v>0.25610389610389611</c:v>
                </c:pt>
                <c:pt idx="2">
                  <c:v>0.24675324675324675</c:v>
                </c:pt>
                <c:pt idx="3">
                  <c:v>0.13922077922077922</c:v>
                </c:pt>
                <c:pt idx="4">
                  <c:v>2.9090909090909091E-2</c:v>
                </c:pt>
                <c:pt idx="5">
                  <c:v>9.2467532467532462E-2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FF-47D8-9ECB-BFD2BAF93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8333599"/>
        <c:axId val="1238334015"/>
      </c:barChart>
      <c:catAx>
        <c:axId val="1238333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8334015"/>
        <c:crosses val="autoZero"/>
        <c:auto val="1"/>
        <c:lblAlgn val="ctr"/>
        <c:lblOffset val="100"/>
        <c:noMultiLvlLbl val="0"/>
      </c:catAx>
      <c:valAx>
        <c:axId val="1238334015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833359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739063015147031"/>
          <c:y val="0.19317695803828627"/>
          <c:w val="0.45183849088722827"/>
          <c:h val="0.14962860041810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u="none" strike="noStrike" baseline="0">
                <a:effectLst/>
              </a:rPr>
              <a:t>What best describes your reasons for enrolling in online or hybrid courses / teaching mostly online courses</a:t>
            </a: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053928892423023E-2"/>
          <c:y val="2.6768594242623296E-2"/>
          <c:w val="0.90363947896047558"/>
          <c:h val="0.7758029387748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Reasons!$H$3</c:f>
              <c:strCache>
                <c:ptCount val="1"/>
                <c:pt idx="0">
                  <c:v>Faculty (SP22)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Reasons!$G$4:$G$9</c:f>
              <c:strCache>
                <c:ptCount val="6"/>
                <c:pt idx="0">
                  <c:v>Safety</c:v>
                </c:pt>
                <c:pt idx="1">
                  <c:v>Convenience</c:v>
                </c:pt>
                <c:pt idx="2">
                  <c:v>Schedule</c:v>
                </c:pt>
                <c:pt idx="3">
                  <c:v>Prefer to learn online</c:v>
                </c:pt>
                <c:pt idx="4">
                  <c:v>Other</c:v>
                </c:pt>
                <c:pt idx="5">
                  <c:v>More learning resources (e.g., videos)</c:v>
                </c:pt>
              </c:strCache>
            </c:strRef>
          </c:cat>
          <c:val>
            <c:numRef>
              <c:f>Reasons!$H$4:$H$9</c:f>
              <c:numCache>
                <c:formatCode>0%</c:formatCode>
                <c:ptCount val="6"/>
                <c:pt idx="0">
                  <c:v>0.28282828282828282</c:v>
                </c:pt>
                <c:pt idx="1">
                  <c:v>0.19191919191919191</c:v>
                </c:pt>
                <c:pt idx="2">
                  <c:v>0.19191919191919191</c:v>
                </c:pt>
                <c:pt idx="3">
                  <c:v>0.20202020202020202</c:v>
                </c:pt>
                <c:pt idx="4">
                  <c:v>0.13131313131313133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B-4D87-8E7E-CF2604BE188D}"/>
            </c:ext>
          </c:extLst>
        </c:ser>
        <c:ser>
          <c:idx val="1"/>
          <c:order val="1"/>
          <c:tx>
            <c:strRef>
              <c:f>Reasons!$J$3</c:f>
              <c:strCache>
                <c:ptCount val="1"/>
                <c:pt idx="0">
                  <c:v>Students (SP22)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Reasons!$G$4:$G$9</c:f>
              <c:strCache>
                <c:ptCount val="6"/>
                <c:pt idx="0">
                  <c:v>Safety</c:v>
                </c:pt>
                <c:pt idx="1">
                  <c:v>Convenience</c:v>
                </c:pt>
                <c:pt idx="2">
                  <c:v>Schedule</c:v>
                </c:pt>
                <c:pt idx="3">
                  <c:v>Prefer to learn online</c:v>
                </c:pt>
                <c:pt idx="4">
                  <c:v>Other</c:v>
                </c:pt>
                <c:pt idx="5">
                  <c:v>More learning resources (e.g., videos)</c:v>
                </c:pt>
              </c:strCache>
            </c:strRef>
          </c:cat>
          <c:val>
            <c:numRef>
              <c:f>Reasons!$J$4:$J$9</c:f>
              <c:numCache>
                <c:formatCode>0%</c:formatCode>
                <c:ptCount val="6"/>
                <c:pt idx="0">
                  <c:v>0.18143459915611815</c:v>
                </c:pt>
                <c:pt idx="1">
                  <c:v>0.26371308016877637</c:v>
                </c:pt>
                <c:pt idx="2">
                  <c:v>0.28797468354430378</c:v>
                </c:pt>
                <c:pt idx="3">
                  <c:v>0.14345991561181434</c:v>
                </c:pt>
                <c:pt idx="4">
                  <c:v>3.6919831223628692E-2</c:v>
                </c:pt>
                <c:pt idx="5">
                  <c:v>8.6497890295358648E-2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BB-4D87-8E7E-CF2604BE18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8333599"/>
        <c:axId val="1238334015"/>
      </c:barChart>
      <c:catAx>
        <c:axId val="1238333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8334015"/>
        <c:crosses val="autoZero"/>
        <c:auto val="1"/>
        <c:lblAlgn val="ctr"/>
        <c:lblOffset val="100"/>
        <c:noMultiLvlLbl val="0"/>
      </c:catAx>
      <c:valAx>
        <c:axId val="12383340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833359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94596790854902"/>
          <c:y val="0.2217329644064939"/>
          <c:w val="0.49019781570843296"/>
          <c:h val="9.92681775590325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>
                <a:effectLst/>
              </a:rPr>
              <a:t>How many courses did you withdraw from this semester?</a:t>
            </a:r>
            <a:endParaRPr lang="en-US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Withdrawals!$C$13</c:f>
              <c:strCache>
                <c:ptCount val="1"/>
                <c:pt idx="0">
                  <c:v>Fall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Withdrawals!$B$14:$B$20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 or more</c:v>
                </c:pt>
              </c:strCache>
            </c:strRef>
          </c:cat>
          <c:val>
            <c:numRef>
              <c:f>Withdrawals!$C$14:$C$20</c:f>
              <c:numCache>
                <c:formatCode>0%</c:formatCode>
                <c:ptCount val="7"/>
                <c:pt idx="0">
                  <c:v>0.71584699453551914</c:v>
                </c:pt>
                <c:pt idx="1">
                  <c:v>0.14972677595628414</c:v>
                </c:pt>
                <c:pt idx="2">
                  <c:v>5.4644808743169397E-2</c:v>
                </c:pt>
                <c:pt idx="3">
                  <c:v>3.825136612021858E-2</c:v>
                </c:pt>
                <c:pt idx="4">
                  <c:v>1.4207650273224045E-2</c:v>
                </c:pt>
                <c:pt idx="5">
                  <c:v>1.2021857923497269E-2</c:v>
                </c:pt>
                <c:pt idx="6">
                  <c:v>1.5300546448087432E-2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B-4CC8-8B7E-105765C5DA63}"/>
            </c:ext>
          </c:extLst>
        </c:ser>
        <c:ser>
          <c:idx val="1"/>
          <c:order val="1"/>
          <c:tx>
            <c:strRef>
              <c:f>Withdrawals!$D$13</c:f>
              <c:strCache>
                <c:ptCount val="1"/>
                <c:pt idx="0">
                  <c:v>Spring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Withdrawals!$B$14:$B$20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 or more</c:v>
                </c:pt>
              </c:strCache>
            </c:strRef>
          </c:cat>
          <c:val>
            <c:numRef>
              <c:f>Withdrawals!$D$14:$D$20</c:f>
              <c:numCache>
                <c:formatCode>0%</c:formatCode>
                <c:ptCount val="7"/>
                <c:pt idx="0">
                  <c:v>0.77880184331797231</c:v>
                </c:pt>
                <c:pt idx="1">
                  <c:v>0.12672811059907835</c:v>
                </c:pt>
                <c:pt idx="2">
                  <c:v>3.6866359447004608E-2</c:v>
                </c:pt>
                <c:pt idx="3">
                  <c:v>1.9585253456221197E-2</c:v>
                </c:pt>
                <c:pt idx="4">
                  <c:v>1.7281105990783412E-2</c:v>
                </c:pt>
                <c:pt idx="5">
                  <c:v>1.4976958525345621E-2</c:v>
                </c:pt>
                <c:pt idx="6">
                  <c:v>5.7603686635944703E-3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7B-4CC8-8B7E-105765C5DA63}"/>
            </c:ext>
          </c:extLst>
        </c:ser>
        <c:ser>
          <c:idx val="2"/>
          <c:order val="2"/>
          <c:tx>
            <c:strRef>
              <c:f>Withdrawals!$E$13</c:f>
              <c:strCache>
                <c:ptCount val="1"/>
                <c:pt idx="0">
                  <c:v>Fall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Withdrawals!$B$14:$B$20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 or more</c:v>
                </c:pt>
              </c:strCache>
            </c:strRef>
          </c:cat>
          <c:val>
            <c:numRef>
              <c:f>Withdrawals!$E$14:$E$20</c:f>
              <c:numCache>
                <c:formatCode>0%</c:formatCode>
                <c:ptCount val="7"/>
                <c:pt idx="0">
                  <c:v>0.78633975481611207</c:v>
                </c:pt>
                <c:pt idx="1">
                  <c:v>0.10858143607705779</c:v>
                </c:pt>
                <c:pt idx="2">
                  <c:v>5.7793345008756568E-2</c:v>
                </c:pt>
                <c:pt idx="3">
                  <c:v>2.4518388791593695E-2</c:v>
                </c:pt>
                <c:pt idx="4">
                  <c:v>8.7565674255691769E-3</c:v>
                </c:pt>
                <c:pt idx="5">
                  <c:v>7.0052539404553416E-3</c:v>
                </c:pt>
                <c:pt idx="6">
                  <c:v>7.0052539404553416E-3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7B-4CC8-8B7E-105765C5DA63}"/>
            </c:ext>
          </c:extLst>
        </c:ser>
        <c:ser>
          <c:idx val="3"/>
          <c:order val="3"/>
          <c:tx>
            <c:strRef>
              <c:f>Withdrawals!$F$13</c:f>
              <c:strCache>
                <c:ptCount val="1"/>
                <c:pt idx="0">
                  <c:v>Fall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Withdrawals!$B$14:$B$20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 or more</c:v>
                </c:pt>
              </c:strCache>
            </c:strRef>
          </c:cat>
          <c:val>
            <c:numRef>
              <c:f>Withdrawals!$F$14:$F$20</c:f>
              <c:numCache>
                <c:formatCode>0%</c:formatCode>
                <c:ptCount val="7"/>
                <c:pt idx="0">
                  <c:v>0.78590078328981727</c:v>
                </c:pt>
                <c:pt idx="1">
                  <c:v>0.14099216710182769</c:v>
                </c:pt>
                <c:pt idx="2">
                  <c:v>2.6109660574412531E-2</c:v>
                </c:pt>
                <c:pt idx="3">
                  <c:v>2.8720626631853787E-2</c:v>
                </c:pt>
                <c:pt idx="4">
                  <c:v>1.0443864229765013E-2</c:v>
                </c:pt>
                <c:pt idx="5">
                  <c:v>2.6109660574412533E-3</c:v>
                </c:pt>
                <c:pt idx="6">
                  <c:v>5.2219321148825066E-3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7B-4CC8-8B7E-105765C5D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7429983"/>
        <c:axId val="1117433311"/>
      </c:barChart>
      <c:catAx>
        <c:axId val="1117429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433311"/>
        <c:crosses val="autoZero"/>
        <c:auto val="1"/>
        <c:lblAlgn val="ctr"/>
        <c:lblOffset val="100"/>
        <c:noMultiLvlLbl val="0"/>
      </c:catAx>
      <c:valAx>
        <c:axId val="111743331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429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How connected did you feel to your professors through remote learning?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456036745406818E-2"/>
          <c:y val="0.29606481481481484"/>
          <c:w val="0.84247087384876229"/>
          <c:h val="0.542855576597229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'How connected'!$B$27</c:f>
              <c:strCache>
                <c:ptCount val="1"/>
                <c:pt idx="0">
                  <c:v>Very Connected | Connected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'How connected'!$C$26:$F$26</c:f>
              <c:strCache>
                <c:ptCount val="4"/>
                <c:pt idx="0">
                  <c:v>Fall 2020</c:v>
                </c:pt>
                <c:pt idx="1">
                  <c:v>SP 2021</c:v>
                </c:pt>
                <c:pt idx="2">
                  <c:v>Fall 2021</c:v>
                </c:pt>
                <c:pt idx="3">
                  <c:v>Spring 2022</c:v>
                </c:pt>
              </c:strCache>
            </c:strRef>
          </c:cat>
          <c:val>
            <c:numRef>
              <c:f>'How connected'!$C$27:$F$27</c:f>
              <c:numCache>
                <c:formatCode>0%</c:formatCode>
                <c:ptCount val="4"/>
                <c:pt idx="0">
                  <c:v>0.48422847399829499</c:v>
                </c:pt>
                <c:pt idx="1">
                  <c:v>0.69199594731509628</c:v>
                </c:pt>
                <c:pt idx="2">
                  <c:v>0.76755070202808118</c:v>
                </c:pt>
                <c:pt idx="3">
                  <c:v>0.82051282051282048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7-4A75-B5BC-22CC9E9FE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4725583"/>
        <c:axId val="624719343"/>
      </c:barChart>
      <c:catAx>
        <c:axId val="624725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19343"/>
        <c:crosses val="autoZero"/>
        <c:auto val="1"/>
        <c:lblAlgn val="ctr"/>
        <c:lblOffset val="100"/>
        <c:noMultiLvlLbl val="0"/>
      </c:catAx>
      <c:valAx>
        <c:axId val="624719343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25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6824018531125691"/>
          <c:y val="0.92322768198279015"/>
          <c:w val="0.33161231069607328"/>
          <c:h val="7.1203030000996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difficult did you find remote learning?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4769679"/>
        <c:axId val="624772175"/>
      </c:barChart>
      <c:catAx>
        <c:axId val="62476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2175"/>
        <c:crosses val="autoZero"/>
        <c:auto val="1"/>
        <c:lblAlgn val="ctr"/>
        <c:lblOffset val="100"/>
        <c:noMultiLvlLbl val="0"/>
      </c:catAx>
      <c:valAx>
        <c:axId val="62477217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6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8024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4161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8227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700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449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8873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7198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640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7988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06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/>
              <a:t>1. Issue to address that in Fall 2020 students still felt difficulty with online learning.</a:t>
            </a:r>
          </a:p>
          <a:p>
            <a:r>
              <a:rPr lang="en-US" dirty="0"/>
              <a:t>2. Data FIG looked at what may have improved online experience (use of Bb tools, connectivity to faculty). </a:t>
            </a:r>
          </a:p>
          <a:p>
            <a:r>
              <a:rPr lang="en-US" dirty="0"/>
              <a:t>3. We will inquire in Spring 2021 what could possibly be the interest in online learning – safety issues, scheduling, convenience, or preference in online learning, etc. </a:t>
            </a:r>
          </a:p>
        </p:txBody>
      </p:sp>
    </p:spTree>
    <p:extLst>
      <p:ext uri="{BB962C8B-B14F-4D97-AF65-F5344CB8AC3E}">
        <p14:creationId xmlns:p14="http://schemas.microsoft.com/office/powerpoint/2010/main" val="1923423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1780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3661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9956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8822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6398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94214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35843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32441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40561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92722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3709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9559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0951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363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43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0755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egefactual.com/colleges/cuny-kingsborough-community-college/student-life/diversit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109537" y="190500"/>
            <a:ext cx="8924925" cy="1592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KCC</a:t>
            </a:r>
            <a:r>
              <a:rPr lang="en-US" sz="4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Student &amp; Faculty Surveys </a:t>
            </a:r>
            <a:br>
              <a:rPr lang="en-US" sz="4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Spring 2020 through Spring 2022</a:t>
            </a:r>
            <a:endParaRPr dirty="0"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8218" y="3288145"/>
            <a:ext cx="7562650" cy="29690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231775" y="1828944"/>
            <a:ext cx="8680450" cy="1142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1" i="0" u="none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9"/>
                  </a:ext>
                </a:extLst>
              </a:rPr>
              <a:t>Using Data to Support Teaching and Learning</a:t>
            </a:r>
            <a:r>
              <a:rPr lang="en-US" sz="2800" b="1" i="0" u="none" strike="noStrike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FIG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Draft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November 3, 2022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D4804F-E95F-4AE4-9B04-91D2E7B8DC2F}"/>
              </a:ext>
            </a:extLst>
          </p:cNvPr>
          <p:cNvSpPr txBox="1"/>
          <p:nvPr/>
        </p:nvSpPr>
        <p:spPr>
          <a:xfrm>
            <a:off x="713129" y="6323200"/>
            <a:ext cx="7921823" cy="490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IRB File #2021-0387. Title: Experience, Challenges, and Preferences with Remote Learning During Covid-19 Pandemic: A Case Study with Faculty and Students in CUNY Kingsborough Community College [Spring 2020 - Fall 2020]</a:t>
            </a:r>
            <a:r>
              <a:rPr lang="en-US" sz="1250" b="1" i="1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 </a:t>
            </a:r>
            <a:endParaRPr lang="en-US" sz="125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3:</a:t>
            </a:r>
            <a:r>
              <a:rPr lang="en-US" sz="1800" dirty="0"/>
              <a:t> Students report to have become more connected with their professor in online learning from Fall ‘20 to Spring ‘22.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</a:t>
            </a:r>
            <a:br>
              <a:rPr lang="en-US" dirty="0"/>
            </a:br>
            <a:r>
              <a:rPr lang="en-US" dirty="0"/>
              <a:t>Connection with the Professor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81F5C6C-A444-AAD7-2AE5-8BF86C133A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08178"/>
              </p:ext>
            </p:extLst>
          </p:nvPr>
        </p:nvGraphicFramePr>
        <p:xfrm>
          <a:off x="171450" y="1452077"/>
          <a:ext cx="5084041" cy="349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0EE5C1F-6FFC-D3EE-2791-E6FA90987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381020"/>
              </p:ext>
            </p:extLst>
          </p:nvPr>
        </p:nvGraphicFramePr>
        <p:xfrm>
          <a:off x="4936262" y="2109618"/>
          <a:ext cx="4054762" cy="1257300"/>
        </p:xfrm>
        <a:graphic>
          <a:graphicData uri="http://schemas.openxmlformats.org/drawingml/2006/table">
            <a:tbl>
              <a:tblPr>
                <a:tableStyleId>{718891FD-A6B7-4C86-976E-804995747F0D}</a:tableStyleId>
              </a:tblPr>
              <a:tblGrid>
                <a:gridCol w="1646987">
                  <a:extLst>
                    <a:ext uri="{9D8B030D-6E8A-4147-A177-3AD203B41FA5}">
                      <a16:colId xmlns:a16="http://schemas.microsoft.com/office/drawing/2014/main" val="654932815"/>
                    </a:ext>
                  </a:extLst>
                </a:gridCol>
                <a:gridCol w="635385">
                  <a:extLst>
                    <a:ext uri="{9D8B030D-6E8A-4147-A177-3AD203B41FA5}">
                      <a16:colId xmlns:a16="http://schemas.microsoft.com/office/drawing/2014/main" val="2322783277"/>
                    </a:ext>
                  </a:extLst>
                </a:gridCol>
                <a:gridCol w="601944">
                  <a:extLst>
                    <a:ext uri="{9D8B030D-6E8A-4147-A177-3AD203B41FA5}">
                      <a16:colId xmlns:a16="http://schemas.microsoft.com/office/drawing/2014/main" val="1047131650"/>
                    </a:ext>
                  </a:extLst>
                </a:gridCol>
                <a:gridCol w="618665">
                  <a:extLst>
                    <a:ext uri="{9D8B030D-6E8A-4147-A177-3AD203B41FA5}">
                      <a16:colId xmlns:a16="http://schemas.microsoft.com/office/drawing/2014/main" val="12825173"/>
                    </a:ext>
                  </a:extLst>
                </a:gridCol>
                <a:gridCol w="551781">
                  <a:extLst>
                    <a:ext uri="{9D8B030D-6E8A-4147-A177-3AD203B41FA5}">
                      <a16:colId xmlns:a16="http://schemas.microsoft.com/office/drawing/2014/main" val="89540392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SP 2022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91182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Very 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34202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789244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Not very 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554719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Not 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9494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07834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985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665018" y="5676900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4a</a:t>
            </a:r>
            <a:r>
              <a:rPr lang="en-US" sz="1800" u="sng" dirty="0"/>
              <a:t>:</a:t>
            </a:r>
            <a:r>
              <a:rPr lang="en-US" sz="1800" dirty="0"/>
              <a:t> Students feeling connected with their professor report lower course withdrawals.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Withdrawals </a:t>
            </a:r>
            <a:br>
              <a:rPr lang="en-US" dirty="0"/>
            </a:br>
            <a:r>
              <a:rPr lang="en-US" dirty="0"/>
              <a:t>Connection with Professor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6573B6E-CCA6-A8CE-A3BF-F7552059F8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377862"/>
              </p:ext>
            </p:extLst>
          </p:nvPr>
        </p:nvGraphicFramePr>
        <p:xfrm>
          <a:off x="637311" y="1597890"/>
          <a:ext cx="7740072" cy="374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849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4b</a:t>
            </a:r>
            <a:r>
              <a:rPr lang="en-US" sz="1800" u="sng" dirty="0"/>
              <a:t>:</a:t>
            </a:r>
            <a:r>
              <a:rPr lang="en-US" sz="1800" dirty="0"/>
              <a:t> Students who felt connected with the professor had an easier time with remote learning than students who felt disconnected (Fall 2021 Survey).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 &amp; Connection</a:t>
            </a:r>
            <a:br>
              <a:rPr lang="en-US" dirty="0"/>
            </a:br>
            <a:r>
              <a:rPr lang="en-US" dirty="0"/>
              <a:t>Disaggregating Data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F4763D7-9E0C-D803-5D01-51BBAB00FE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568721"/>
              </p:ext>
            </p:extLst>
          </p:nvPr>
        </p:nvGraphicFramePr>
        <p:xfrm>
          <a:off x="637309" y="1627446"/>
          <a:ext cx="7250545" cy="3552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73407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4c</a:t>
            </a:r>
            <a:r>
              <a:rPr lang="en-US" sz="1800" u="sng" dirty="0"/>
              <a:t>:</a:t>
            </a:r>
            <a:r>
              <a:rPr lang="en-US" sz="1800" dirty="0"/>
              <a:t> Students who had an easier time with remote learning express more likelihood to enroll in Online Courses (Fall 2021 Survey).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 &amp; Enrollment</a:t>
            </a:r>
            <a:br>
              <a:rPr lang="en-US" dirty="0"/>
            </a:br>
            <a:r>
              <a:rPr lang="en-US" dirty="0"/>
              <a:t>Disaggregating Data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FE43480-82FE-752A-077B-071F95AAA6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580047"/>
              </p:ext>
            </p:extLst>
          </p:nvPr>
        </p:nvGraphicFramePr>
        <p:xfrm>
          <a:off x="398318" y="1514862"/>
          <a:ext cx="7886700" cy="389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4902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637310" y="5606473"/>
            <a:ext cx="8155709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5:</a:t>
            </a:r>
            <a:r>
              <a:rPr lang="en-US" sz="1800" dirty="0"/>
              <a:t> Students report several ways that helps them feel connected with the professor (means of communication, assessment, and lectures). 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dirty="0"/>
              <a:t>Over time, the emphasis in </a:t>
            </a:r>
            <a:r>
              <a:rPr lang="en-US" sz="1800" b="1" dirty="0">
                <a:solidFill>
                  <a:srgbClr val="FF0000"/>
                </a:solidFill>
              </a:rPr>
              <a:t>discussion board </a:t>
            </a:r>
            <a:r>
              <a:rPr lang="en-US" sz="1800" dirty="0"/>
              <a:t>has increased.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Connection with Professors</a:t>
            </a:r>
            <a:br>
              <a:rPr lang="en-US" dirty="0"/>
            </a:br>
            <a:r>
              <a:rPr lang="en-US" dirty="0"/>
              <a:t>What Helps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376E387-F35C-015D-DDBA-B47390ADBF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308573"/>
              </p:ext>
            </p:extLst>
          </p:nvPr>
        </p:nvGraphicFramePr>
        <p:xfrm>
          <a:off x="401550" y="1514862"/>
          <a:ext cx="8155709" cy="372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8929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6:</a:t>
            </a:r>
            <a:r>
              <a:rPr lang="en-US" sz="1800" dirty="0"/>
              <a:t> Students consistently report an </a:t>
            </a:r>
            <a:r>
              <a:rPr lang="en-US" sz="1800" b="1" dirty="0"/>
              <a:t>increasing preference for totally online/remote learning.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Various Learning Modalities </a:t>
            </a:r>
            <a:r>
              <a:rPr lang="en-US" dirty="0"/>
              <a:t>Students’ Preference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80F7041-350F-A0A9-7239-904F36524D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684683"/>
              </p:ext>
            </p:extLst>
          </p:nvPr>
        </p:nvGraphicFramePr>
        <p:xfrm>
          <a:off x="637310" y="1452078"/>
          <a:ext cx="8016008" cy="397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4586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6a</a:t>
            </a:r>
            <a:r>
              <a:rPr lang="en-US" sz="1800" u="sng" dirty="0"/>
              <a:t>:</a:t>
            </a:r>
            <a:r>
              <a:rPr lang="en-US" sz="1800" dirty="0"/>
              <a:t> In Spring ‘22, students indicate </a:t>
            </a:r>
            <a:r>
              <a:rPr lang="en-US" sz="1800" b="1" dirty="0"/>
              <a:t>convenience and schedule </a:t>
            </a:r>
            <a:r>
              <a:rPr lang="en-US" sz="1800" dirty="0"/>
              <a:t>as the top reasons for their preference in online learning. </a:t>
            </a:r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6b</a:t>
            </a:r>
            <a:r>
              <a:rPr lang="en-US" sz="1800" u="sng" dirty="0"/>
              <a:t>:</a:t>
            </a:r>
            <a:r>
              <a:rPr lang="en-US" sz="1800" dirty="0"/>
              <a:t> In Spring ‘22, students are less concerned with safety as a reason for the online course enrollment.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</a:t>
            </a:r>
            <a:br>
              <a:rPr lang="en-US" dirty="0"/>
            </a:br>
            <a:r>
              <a:rPr lang="en-US" dirty="0"/>
              <a:t>Reasons for Enrolling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E2A4054-2E58-4F2C-AB7D-8B924C6E6E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717055"/>
              </p:ext>
            </p:extLst>
          </p:nvPr>
        </p:nvGraphicFramePr>
        <p:xfrm>
          <a:off x="323273" y="1596390"/>
          <a:ext cx="8460509" cy="374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58872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7a</a:t>
            </a:r>
            <a:r>
              <a:rPr lang="en-US" sz="1800" u="sng" dirty="0"/>
              <a:t>:</a:t>
            </a:r>
            <a:r>
              <a:rPr lang="en-US" sz="1800" dirty="0"/>
              <a:t> Students report to be </a:t>
            </a:r>
            <a:r>
              <a:rPr lang="en-US" sz="1800" b="1" dirty="0">
                <a:solidFill>
                  <a:srgbClr val="FF0000"/>
                </a:solidFill>
              </a:rPr>
              <a:t>more likely to register in asynchronous </a:t>
            </a:r>
            <a:r>
              <a:rPr lang="en-US" sz="1800" dirty="0"/>
              <a:t>online courses (over 57% of students report it likely). 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Findings </a:t>
            </a:r>
            <a:r>
              <a:rPr lang="en-US" sz="1800" u="sng" dirty="0" err="1"/>
              <a:t>7b</a:t>
            </a:r>
            <a:r>
              <a:rPr lang="en-US" sz="1800" u="sng" dirty="0"/>
              <a:t>: </a:t>
            </a:r>
            <a:r>
              <a:rPr lang="en-US" sz="1800" dirty="0"/>
              <a:t>These results seem similar across these two semesters.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Various Online Formats</a:t>
            </a:r>
            <a:br>
              <a:rPr lang="en-US" dirty="0"/>
            </a:br>
            <a:r>
              <a:rPr lang="en-US" dirty="0"/>
              <a:t>Students’ likelihood to enroll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8A49D79-0233-4427-9BE9-E333699A47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089529"/>
              </p:ext>
            </p:extLst>
          </p:nvPr>
        </p:nvGraphicFramePr>
        <p:xfrm>
          <a:off x="766618" y="1452078"/>
          <a:ext cx="7490690" cy="382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0661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8a</a:t>
            </a:r>
            <a:r>
              <a:rPr lang="en-US" sz="1800" u="sng" dirty="0"/>
              <a:t>:</a:t>
            </a:r>
            <a:r>
              <a:rPr lang="en-US" sz="1800" dirty="0"/>
              <a:t> Students report an interest in </a:t>
            </a:r>
            <a:r>
              <a:rPr lang="en-US" sz="1800" dirty="0" err="1"/>
              <a:t>Hyflex</a:t>
            </a:r>
            <a:r>
              <a:rPr lang="en-US" sz="1800" dirty="0"/>
              <a:t> courses</a:t>
            </a:r>
            <a:r>
              <a:rPr lang="en-US" sz="1800" b="1" i="1" dirty="0"/>
              <a:t>. [[Faculty’s interest seems to have decreased --- check]]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 err="1"/>
              <a:t>HyFlex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Students’ likelihood to enroll (1)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2595B2A-1CF9-4B39-9543-13E93A8633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82465"/>
              </p:ext>
            </p:extLst>
          </p:nvPr>
        </p:nvGraphicFramePr>
        <p:xfrm>
          <a:off x="490682" y="1514861"/>
          <a:ext cx="8256154" cy="3828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5241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8b</a:t>
            </a:r>
            <a:r>
              <a:rPr lang="en-US" sz="1800" u="sng" dirty="0"/>
              <a:t>:</a:t>
            </a:r>
            <a:r>
              <a:rPr lang="en-US" sz="1800" dirty="0"/>
              <a:t> Online courses seem to be the top choice for students, while </a:t>
            </a:r>
            <a:r>
              <a:rPr lang="en-US" sz="1800" dirty="0" err="1"/>
              <a:t>Hyflex</a:t>
            </a:r>
            <a:r>
              <a:rPr lang="en-US" sz="1800" dirty="0"/>
              <a:t> is the 2</a:t>
            </a:r>
            <a:r>
              <a:rPr lang="en-US" sz="1800" baseline="30000" dirty="0"/>
              <a:t>nd</a:t>
            </a:r>
            <a:r>
              <a:rPr lang="en-US" sz="1800" dirty="0"/>
              <a:t> best.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 err="1"/>
              <a:t>HyFlex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Students’ preferences (2)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546488-A6D4-9B8E-9752-B5562A30B6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265847"/>
              </p:ext>
            </p:extLst>
          </p:nvPr>
        </p:nvGraphicFramePr>
        <p:xfrm>
          <a:off x="572655" y="1514863"/>
          <a:ext cx="8054109" cy="392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7190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3168-80E1-416D-834C-12032991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Issues Identified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02CF9-B06D-4739-BD6C-E694D6D24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0248" y="1825625"/>
            <a:ext cx="3875101" cy="4351337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are faculty and students’ experiences and challenges during</a:t>
            </a:r>
          </a:p>
          <a:p>
            <a:pPr marL="114300" indent="0">
              <a:buNone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Emergency Remote Instruction (ERI) during Spring 2020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emote learning during Fall 2020, Spring 2021, Fall 2021, and Spring 2022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022180-F50B-4164-B101-D2A21EF55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89" y="1779502"/>
            <a:ext cx="4400059" cy="4308645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DEFD42A-86C4-4D97-944A-887864D4186C}"/>
              </a:ext>
            </a:extLst>
          </p:cNvPr>
          <p:cNvSpPr/>
          <p:nvPr/>
        </p:nvSpPr>
        <p:spPr>
          <a:xfrm>
            <a:off x="2733773" y="2571161"/>
            <a:ext cx="1376314" cy="85783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92317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637310" y="5606473"/>
            <a:ext cx="8155709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9a</a:t>
            </a:r>
            <a:r>
              <a:rPr lang="en-US" sz="1800" u="sng" dirty="0"/>
              <a:t>:</a:t>
            </a:r>
            <a:r>
              <a:rPr lang="en-US" sz="1800" dirty="0"/>
              <a:t> Students report that </a:t>
            </a:r>
            <a:r>
              <a:rPr lang="en-US" sz="1800" b="1" dirty="0">
                <a:solidFill>
                  <a:srgbClr val="FF0000"/>
                </a:solidFill>
              </a:rPr>
              <a:t>most beneficial </a:t>
            </a:r>
            <a:r>
              <a:rPr lang="en-US" sz="1800" dirty="0"/>
              <a:t>to their learning would be updates in: </a:t>
            </a:r>
            <a:r>
              <a:rPr lang="en-US" sz="1800" b="1" dirty="0">
                <a:solidFill>
                  <a:srgbClr val="FF0000"/>
                </a:solidFill>
              </a:rPr>
              <a:t>a device (desktop, laptop, tablet) </a:t>
            </a:r>
            <a:r>
              <a:rPr lang="en-US" sz="1800" dirty="0"/>
              <a:t>and connectivity (internet/</a:t>
            </a:r>
            <a:r>
              <a:rPr lang="en-US" sz="1800" dirty="0" err="1"/>
              <a:t>wifi</a:t>
            </a:r>
            <a:r>
              <a:rPr lang="en-US" sz="1800" dirty="0"/>
              <a:t>). With time, the need for the latter has decreased, while for the former (device) has slightly increased (</a:t>
            </a:r>
            <a:r>
              <a:rPr lang="en-US" sz="1800" dirty="0" err="1"/>
              <a:t>SP22</a:t>
            </a:r>
            <a:r>
              <a:rPr lang="en-US" sz="1800" dirty="0"/>
              <a:t>).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Improve Learning </a:t>
            </a:r>
            <a:br>
              <a:rPr lang="en-US" dirty="0"/>
            </a:br>
            <a:r>
              <a:rPr lang="en-US" dirty="0"/>
              <a:t>Technology Updates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07A3BC7-3542-435B-7614-B356EBB3EE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669699"/>
              </p:ext>
            </p:extLst>
          </p:nvPr>
        </p:nvGraphicFramePr>
        <p:xfrm>
          <a:off x="490681" y="1452078"/>
          <a:ext cx="8468591" cy="409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7923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637310" y="5606473"/>
            <a:ext cx="8155709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9b</a:t>
            </a:r>
            <a:r>
              <a:rPr lang="en-US" sz="1800" u="sng" dirty="0"/>
              <a:t>:</a:t>
            </a:r>
            <a:r>
              <a:rPr lang="en-US" sz="1800" dirty="0"/>
              <a:t> Even though students report an increasing need for an updated device, with time, they also show that a higher percentage own their own device. “</a:t>
            </a:r>
            <a:r>
              <a:rPr lang="en-US" sz="1800" i="1" dirty="0"/>
              <a:t>Is the owned device not appropriate?”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Improve Learning </a:t>
            </a:r>
            <a:br>
              <a:rPr lang="en-US" dirty="0"/>
            </a:br>
            <a:r>
              <a:rPr lang="en-US" dirty="0"/>
              <a:t>Technology Updates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699BC97-C832-E56A-CD59-20D0D36408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3139"/>
              </p:ext>
            </p:extLst>
          </p:nvPr>
        </p:nvGraphicFramePr>
        <p:xfrm>
          <a:off x="637310" y="1634837"/>
          <a:ext cx="7592290" cy="378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4743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42718" y="1107802"/>
            <a:ext cx="8801100" cy="4974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1:</a:t>
            </a:r>
            <a:r>
              <a:rPr lang="en-US" sz="1800" dirty="0"/>
              <a:t> Easiness with remote learning has increased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endParaRPr lang="en-US" sz="8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2:</a:t>
            </a:r>
            <a:r>
              <a:rPr lang="en-US" sz="1800" dirty="0"/>
              <a:t> Reported withdrawals have decreased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8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3:</a:t>
            </a:r>
            <a:r>
              <a:rPr lang="en-US" sz="1800" dirty="0"/>
              <a:t> Connection with professor in remote learning has increased</a:t>
            </a:r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endParaRPr lang="en-US" sz="800" dirty="0">
              <a:solidFill>
                <a:schemeClr val="tx1"/>
              </a:solidFill>
            </a:endParaRPr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4:</a:t>
            </a:r>
            <a:r>
              <a:rPr lang="en-US" sz="1800" dirty="0"/>
              <a:t> Students feeling connected report lower withdrawals; easier time with remote learning, and  more likelihood to enroll in online courses</a:t>
            </a:r>
            <a:endParaRPr lang="en-US" sz="1800"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endParaRPr lang="en-US" sz="8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5:</a:t>
            </a:r>
            <a:r>
              <a:rPr lang="en-US" sz="1800" dirty="0"/>
              <a:t> Students report several ways that helps them feel connected with the professor (means of communication, assessment, and lectures). Over time, the emphasis in </a:t>
            </a:r>
            <a:r>
              <a:rPr lang="en-US" sz="1800" dirty="0">
                <a:solidFill>
                  <a:schemeClr val="tx1"/>
                </a:solidFill>
              </a:rPr>
              <a:t>discussion board </a:t>
            </a:r>
            <a:r>
              <a:rPr lang="en-US" sz="1800" dirty="0"/>
              <a:t>has increased </a:t>
            </a:r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endParaRPr lang="en-US" sz="8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6:</a:t>
            </a:r>
            <a:r>
              <a:rPr lang="en-US" sz="1800" dirty="0"/>
              <a:t> Students are more likely </a:t>
            </a:r>
            <a:r>
              <a:rPr lang="en-US" sz="1800" dirty="0">
                <a:solidFill>
                  <a:schemeClr val="tx1"/>
                </a:solidFill>
              </a:rPr>
              <a:t>to enroll in </a:t>
            </a:r>
            <a:r>
              <a:rPr lang="en-US" sz="1800" dirty="0"/>
              <a:t>online courses. Students’ convenience and schedule are selected as top reasons for online course enrollment, while before Spring ‘22 it was safety.</a:t>
            </a:r>
            <a:endParaRPr lang="en-US" sz="8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endParaRPr lang="en-US" sz="8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7:</a:t>
            </a:r>
            <a:r>
              <a:rPr lang="en-US" sz="1800" dirty="0"/>
              <a:t> Students are more likely </a:t>
            </a:r>
            <a:r>
              <a:rPr lang="en-US" sz="1800" dirty="0">
                <a:solidFill>
                  <a:schemeClr val="tx1"/>
                </a:solidFill>
              </a:rPr>
              <a:t>to enroll in asynchronous </a:t>
            </a:r>
            <a:r>
              <a:rPr lang="en-US" sz="1800" dirty="0"/>
              <a:t>online courses</a:t>
            </a:r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endParaRPr lang="en-US" sz="8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8:</a:t>
            </a:r>
            <a:r>
              <a:rPr lang="en-US" sz="1800" dirty="0"/>
              <a:t> There is interest in enrolling in </a:t>
            </a:r>
            <a:r>
              <a:rPr lang="en-US" sz="1800" dirty="0" err="1"/>
              <a:t>Hyflex</a:t>
            </a:r>
            <a:r>
              <a:rPr lang="en-US" sz="1800" dirty="0"/>
              <a:t> course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endParaRPr lang="en-US" sz="6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9:</a:t>
            </a:r>
            <a:r>
              <a:rPr lang="en-US" sz="1800" dirty="0"/>
              <a:t> Most beneficial to students’ learning are reported updates in </a:t>
            </a:r>
            <a:r>
              <a:rPr lang="en-US" sz="1800" dirty="0">
                <a:solidFill>
                  <a:schemeClr val="tx1"/>
                </a:solidFill>
              </a:rPr>
              <a:t>a device (desktop, laptop, tablet)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and connectivity (internet/</a:t>
            </a:r>
            <a:r>
              <a:rPr lang="en-US" sz="1800" dirty="0" err="1"/>
              <a:t>wifi</a:t>
            </a:r>
            <a:r>
              <a:rPr lang="en-US" sz="1800" dirty="0"/>
              <a:t>). With time, the need for the latter has decreased, while need for the former (device) has increased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endParaRPr sz="1800" u="sng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18" y="17207"/>
            <a:ext cx="7886700" cy="1325562"/>
          </a:xfrm>
        </p:spPr>
        <p:txBody>
          <a:bodyPr/>
          <a:lstStyle/>
          <a:p>
            <a:r>
              <a:rPr lang="en-US" dirty="0"/>
              <a:t>Summary of Findings</a:t>
            </a:r>
          </a:p>
        </p:txBody>
      </p:sp>
    </p:spTree>
    <p:extLst>
      <p:ext uri="{BB962C8B-B14F-4D97-AF65-F5344CB8AC3E}">
        <p14:creationId xmlns:p14="http://schemas.microsoft.com/office/powerpoint/2010/main" val="316108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55D5-3583-4247-964C-4B353618E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7883"/>
            <a:ext cx="7886700" cy="1325562"/>
          </a:xfrm>
        </p:spPr>
        <p:txBody>
          <a:bodyPr/>
          <a:lstStyle/>
          <a:p>
            <a:pPr algn="ctr"/>
            <a:r>
              <a:rPr lang="en-US" b="1" dirty="0"/>
              <a:t>FACULTY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F0D01-08E6-483D-BAE6-D516673CB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577" y="3429000"/>
            <a:ext cx="7886700" cy="1325562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198 faculty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respondents during Spring 2020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119 faculty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respondents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 Spring 2021</a:t>
            </a:r>
          </a:p>
          <a:p>
            <a:pPr marL="114300" indent="0" algn="ctr"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115 faculty responded during Spring 2022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21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11a</a:t>
            </a:r>
            <a:r>
              <a:rPr lang="en-US" sz="1800" u="sng" dirty="0"/>
              <a:t>:</a:t>
            </a:r>
            <a:r>
              <a:rPr lang="en-US" sz="1800" dirty="0"/>
              <a:t> In Spring 2022, students and faculty report the </a:t>
            </a:r>
            <a:r>
              <a:rPr lang="en-US" sz="1800" b="1" dirty="0"/>
              <a:t>same easiness </a:t>
            </a:r>
            <a:r>
              <a:rPr lang="en-US" sz="1800" dirty="0"/>
              <a:t>with remote learning/teaching (76% </a:t>
            </a:r>
            <a:r>
              <a:rPr lang="en-US" sz="1800" dirty="0" err="1"/>
              <a:t>E&amp;VE</a:t>
            </a:r>
            <a:r>
              <a:rPr lang="en-US" sz="1800" dirty="0"/>
              <a:t>) with faculty being slightly more confident.</a:t>
            </a:r>
            <a:endParaRPr sz="1800" u="sng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 &amp; Teaching</a:t>
            </a:r>
            <a:br>
              <a:rPr lang="en-US" dirty="0"/>
            </a:br>
            <a:r>
              <a:rPr lang="en-US" dirty="0"/>
              <a:t>Student &amp; Faculty Easiness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44D05F-EC53-910C-ED6A-BBB46E1BF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245555"/>
              </p:ext>
            </p:extLst>
          </p:nvPr>
        </p:nvGraphicFramePr>
        <p:xfrm>
          <a:off x="4991676" y="2284615"/>
          <a:ext cx="3980874" cy="1144385"/>
        </p:xfrm>
        <a:graphic>
          <a:graphicData uri="http://schemas.openxmlformats.org/drawingml/2006/table">
            <a:tbl>
              <a:tblPr>
                <a:tableStyleId>{718891FD-A6B7-4C86-976E-804995747F0D}</a:tableStyleId>
              </a:tblPr>
              <a:tblGrid>
                <a:gridCol w="874919">
                  <a:extLst>
                    <a:ext uri="{9D8B030D-6E8A-4147-A177-3AD203B41FA5}">
                      <a16:colId xmlns:a16="http://schemas.microsoft.com/office/drawing/2014/main" val="190374564"/>
                    </a:ext>
                  </a:extLst>
                </a:gridCol>
                <a:gridCol w="561914">
                  <a:extLst>
                    <a:ext uri="{9D8B030D-6E8A-4147-A177-3AD203B41FA5}">
                      <a16:colId xmlns:a16="http://schemas.microsoft.com/office/drawing/2014/main" val="460386030"/>
                    </a:ext>
                  </a:extLst>
                </a:gridCol>
                <a:gridCol w="1025236">
                  <a:extLst>
                    <a:ext uri="{9D8B030D-6E8A-4147-A177-3AD203B41FA5}">
                      <a16:colId xmlns:a16="http://schemas.microsoft.com/office/drawing/2014/main" val="201515989"/>
                    </a:ext>
                  </a:extLst>
                </a:gridCol>
                <a:gridCol w="517237">
                  <a:extLst>
                    <a:ext uri="{9D8B030D-6E8A-4147-A177-3AD203B41FA5}">
                      <a16:colId xmlns:a16="http://schemas.microsoft.com/office/drawing/2014/main" val="4175329529"/>
                    </a:ext>
                  </a:extLst>
                </a:gridCol>
                <a:gridCol w="1001568">
                  <a:extLst>
                    <a:ext uri="{9D8B030D-6E8A-4147-A177-3AD203B41FA5}">
                      <a16:colId xmlns:a16="http://schemas.microsoft.com/office/drawing/2014/main" val="3226310366"/>
                    </a:ext>
                  </a:extLst>
                </a:gridCol>
              </a:tblGrid>
              <a:tr h="244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SP 2022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 2022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Students SP'22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Faculty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Faculty SP'22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6915471"/>
                  </a:ext>
                </a:extLst>
              </a:tr>
              <a:tr h="198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j-lt"/>
                        </a:rPr>
                        <a:t>Very Easy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8646328"/>
                  </a:ext>
                </a:extLst>
              </a:tr>
              <a:tr h="148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j-lt"/>
                        </a:rPr>
                        <a:t>Easy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5169007"/>
                  </a:ext>
                </a:extLst>
              </a:tr>
              <a:tr h="148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j-lt"/>
                        </a:rPr>
                        <a:t>Hard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640269"/>
                  </a:ext>
                </a:extLst>
              </a:tr>
              <a:tr h="157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j-lt"/>
                        </a:rPr>
                        <a:t>Very Hard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9505491"/>
                  </a:ext>
                </a:extLst>
              </a:tr>
              <a:tr h="148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j-lt"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1366590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A0B615B-03EC-49AA-9B64-0944B5689C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065969"/>
              </p:ext>
            </p:extLst>
          </p:nvPr>
        </p:nvGraphicFramePr>
        <p:xfrm>
          <a:off x="72158" y="1745673"/>
          <a:ext cx="6143915" cy="354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3267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11b</a:t>
            </a:r>
            <a:r>
              <a:rPr lang="en-US" sz="1800" u="sng" dirty="0"/>
              <a:t>:</a:t>
            </a:r>
            <a:r>
              <a:rPr lang="en-US" sz="1800" dirty="0"/>
              <a:t> In Spring 2021, students report more easiness with remote learning compared to faculty (64% </a:t>
            </a:r>
            <a:r>
              <a:rPr lang="en-US" sz="1800" dirty="0" err="1"/>
              <a:t>E&amp;VE</a:t>
            </a:r>
            <a:r>
              <a:rPr lang="en-US" sz="1800" dirty="0"/>
              <a:t> compared to 55%). </a:t>
            </a:r>
            <a:endParaRPr sz="1800" u="sng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 &amp; Teaching</a:t>
            </a:r>
            <a:br>
              <a:rPr lang="en-US" dirty="0"/>
            </a:br>
            <a:r>
              <a:rPr lang="en-US" dirty="0"/>
              <a:t>Student &amp; Faculty Easiness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8DE8F3D-8632-F840-8F09-F7C9662785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284690"/>
              </p:ext>
            </p:extLst>
          </p:nvPr>
        </p:nvGraphicFramePr>
        <p:xfrm>
          <a:off x="0" y="1560945"/>
          <a:ext cx="6465455" cy="3690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44D05F-EC53-910C-ED6A-BBB46E1BFBD1}"/>
              </a:ext>
            </a:extLst>
          </p:cNvPr>
          <p:cNvGraphicFramePr>
            <a:graphicFrameLocks noGrp="1"/>
          </p:cNvGraphicFramePr>
          <p:nvPr/>
        </p:nvGraphicFramePr>
        <p:xfrm>
          <a:off x="4991676" y="2284615"/>
          <a:ext cx="3980874" cy="1144385"/>
        </p:xfrm>
        <a:graphic>
          <a:graphicData uri="http://schemas.openxmlformats.org/drawingml/2006/table">
            <a:tbl>
              <a:tblPr>
                <a:tableStyleId>{718891FD-A6B7-4C86-976E-804995747F0D}</a:tableStyleId>
              </a:tblPr>
              <a:tblGrid>
                <a:gridCol w="874919">
                  <a:extLst>
                    <a:ext uri="{9D8B030D-6E8A-4147-A177-3AD203B41FA5}">
                      <a16:colId xmlns:a16="http://schemas.microsoft.com/office/drawing/2014/main" val="190374564"/>
                    </a:ext>
                  </a:extLst>
                </a:gridCol>
                <a:gridCol w="776489">
                  <a:extLst>
                    <a:ext uri="{9D8B030D-6E8A-4147-A177-3AD203B41FA5}">
                      <a16:colId xmlns:a16="http://schemas.microsoft.com/office/drawing/2014/main" val="460386030"/>
                    </a:ext>
                  </a:extLst>
                </a:gridCol>
                <a:gridCol w="868396">
                  <a:extLst>
                    <a:ext uri="{9D8B030D-6E8A-4147-A177-3AD203B41FA5}">
                      <a16:colId xmlns:a16="http://schemas.microsoft.com/office/drawing/2014/main" val="201515989"/>
                    </a:ext>
                  </a:extLst>
                </a:gridCol>
                <a:gridCol w="684581">
                  <a:extLst>
                    <a:ext uri="{9D8B030D-6E8A-4147-A177-3AD203B41FA5}">
                      <a16:colId xmlns:a16="http://schemas.microsoft.com/office/drawing/2014/main" val="4175329529"/>
                    </a:ext>
                  </a:extLst>
                </a:gridCol>
                <a:gridCol w="776489">
                  <a:extLst>
                    <a:ext uri="{9D8B030D-6E8A-4147-A177-3AD203B41FA5}">
                      <a16:colId xmlns:a16="http://schemas.microsoft.com/office/drawing/2014/main" val="3226310366"/>
                    </a:ext>
                  </a:extLst>
                </a:gridCol>
              </a:tblGrid>
              <a:tr h="244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Students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Students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Faculty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Faculty (%)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6915471"/>
                  </a:ext>
                </a:extLst>
              </a:tr>
              <a:tr h="198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Very Easy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8646328"/>
                  </a:ext>
                </a:extLst>
              </a:tr>
              <a:tr h="148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Easy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5169007"/>
                  </a:ext>
                </a:extLst>
              </a:tr>
              <a:tr h="148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2640269"/>
                  </a:ext>
                </a:extLst>
              </a:tr>
              <a:tr h="157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Very Hard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9505491"/>
                  </a:ext>
                </a:extLst>
              </a:tr>
              <a:tr h="148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1366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205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12:</a:t>
            </a:r>
            <a:r>
              <a:rPr lang="en-US" sz="1800" dirty="0"/>
              <a:t> In Spring 2022, students’ feeling of connection with professor is higher (more than Spring ’21) than faculty’s feeling of connection with students. </a:t>
            </a:r>
            <a:endParaRPr sz="1800" u="sng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 &amp; Teaching</a:t>
            </a:r>
            <a:br>
              <a:rPr lang="en-US" dirty="0"/>
            </a:br>
            <a:r>
              <a:rPr lang="en-US" dirty="0"/>
              <a:t>Student &amp; Faculty Connection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3D631A3-698D-24DF-4AFE-F9D6B63F8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941283"/>
              </p:ext>
            </p:extLst>
          </p:nvPr>
        </p:nvGraphicFramePr>
        <p:xfrm>
          <a:off x="5134840" y="2214147"/>
          <a:ext cx="4009160" cy="1107642"/>
        </p:xfrm>
        <a:graphic>
          <a:graphicData uri="http://schemas.openxmlformats.org/drawingml/2006/table">
            <a:tbl>
              <a:tblPr>
                <a:tableStyleId>{718891FD-A6B7-4C86-976E-804995747F0D}</a:tableStyleId>
              </a:tblPr>
              <a:tblGrid>
                <a:gridCol w="1440664">
                  <a:extLst>
                    <a:ext uri="{9D8B030D-6E8A-4147-A177-3AD203B41FA5}">
                      <a16:colId xmlns:a16="http://schemas.microsoft.com/office/drawing/2014/main" val="1602460996"/>
                    </a:ext>
                  </a:extLst>
                </a:gridCol>
                <a:gridCol w="699751">
                  <a:extLst>
                    <a:ext uri="{9D8B030D-6E8A-4147-A177-3AD203B41FA5}">
                      <a16:colId xmlns:a16="http://schemas.microsoft.com/office/drawing/2014/main" val="1846952710"/>
                    </a:ext>
                  </a:extLst>
                </a:gridCol>
                <a:gridCol w="584497">
                  <a:extLst>
                    <a:ext uri="{9D8B030D-6E8A-4147-A177-3AD203B41FA5}">
                      <a16:colId xmlns:a16="http://schemas.microsoft.com/office/drawing/2014/main" val="4283011417"/>
                    </a:ext>
                  </a:extLst>
                </a:gridCol>
                <a:gridCol w="609195">
                  <a:extLst>
                    <a:ext uri="{9D8B030D-6E8A-4147-A177-3AD203B41FA5}">
                      <a16:colId xmlns:a16="http://schemas.microsoft.com/office/drawing/2014/main" val="3650739817"/>
                    </a:ext>
                  </a:extLst>
                </a:gridCol>
                <a:gridCol w="675053">
                  <a:extLst>
                    <a:ext uri="{9D8B030D-6E8A-4147-A177-3AD203B41FA5}">
                      <a16:colId xmlns:a16="http://schemas.microsoft.com/office/drawing/2014/main" val="3823587541"/>
                    </a:ext>
                  </a:extLst>
                </a:gridCol>
              </a:tblGrid>
              <a:tr h="193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SP 2022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Student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Student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Faculty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Faculty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170003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Very 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814418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58406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Not very 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6710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Not 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712871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9022371"/>
                  </a:ext>
                </a:extLst>
              </a:tr>
            </a:tbl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0261276-5294-454D-B5A3-AD5DE1BF3A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572793"/>
              </p:ext>
            </p:extLst>
          </p:nvPr>
        </p:nvGraphicFramePr>
        <p:xfrm>
          <a:off x="171449" y="1489687"/>
          <a:ext cx="5943023" cy="3664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2429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12:</a:t>
            </a:r>
            <a:r>
              <a:rPr lang="en-US" sz="1800" dirty="0"/>
              <a:t> In Spring 2021, students’ feeling of connection with professor is higher than faculty’s feeling of connection with students. </a:t>
            </a:r>
            <a:endParaRPr sz="1800" u="sng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 &amp; Teaching</a:t>
            </a:r>
            <a:br>
              <a:rPr lang="en-US" dirty="0"/>
            </a:br>
            <a:r>
              <a:rPr lang="en-US" dirty="0"/>
              <a:t>Student &amp; Faculty Connection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3D631A3-698D-24DF-4AFE-F9D6B63F8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153426"/>
              </p:ext>
            </p:extLst>
          </p:nvPr>
        </p:nvGraphicFramePr>
        <p:xfrm>
          <a:off x="4963390" y="2386436"/>
          <a:ext cx="4009160" cy="1107642"/>
        </p:xfrm>
        <a:graphic>
          <a:graphicData uri="http://schemas.openxmlformats.org/drawingml/2006/table">
            <a:tbl>
              <a:tblPr>
                <a:tableStyleId>{718891FD-A6B7-4C86-976E-804995747F0D}</a:tableStyleId>
              </a:tblPr>
              <a:tblGrid>
                <a:gridCol w="1440664">
                  <a:extLst>
                    <a:ext uri="{9D8B030D-6E8A-4147-A177-3AD203B41FA5}">
                      <a16:colId xmlns:a16="http://schemas.microsoft.com/office/drawing/2014/main" val="1602460996"/>
                    </a:ext>
                  </a:extLst>
                </a:gridCol>
                <a:gridCol w="699751">
                  <a:extLst>
                    <a:ext uri="{9D8B030D-6E8A-4147-A177-3AD203B41FA5}">
                      <a16:colId xmlns:a16="http://schemas.microsoft.com/office/drawing/2014/main" val="1846952710"/>
                    </a:ext>
                  </a:extLst>
                </a:gridCol>
                <a:gridCol w="584497">
                  <a:extLst>
                    <a:ext uri="{9D8B030D-6E8A-4147-A177-3AD203B41FA5}">
                      <a16:colId xmlns:a16="http://schemas.microsoft.com/office/drawing/2014/main" val="4283011417"/>
                    </a:ext>
                  </a:extLst>
                </a:gridCol>
                <a:gridCol w="609195">
                  <a:extLst>
                    <a:ext uri="{9D8B030D-6E8A-4147-A177-3AD203B41FA5}">
                      <a16:colId xmlns:a16="http://schemas.microsoft.com/office/drawing/2014/main" val="3650739817"/>
                    </a:ext>
                  </a:extLst>
                </a:gridCol>
                <a:gridCol w="675053">
                  <a:extLst>
                    <a:ext uri="{9D8B030D-6E8A-4147-A177-3AD203B41FA5}">
                      <a16:colId xmlns:a16="http://schemas.microsoft.com/office/drawing/2014/main" val="3823587541"/>
                    </a:ext>
                  </a:extLst>
                </a:gridCol>
              </a:tblGrid>
              <a:tr h="193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Student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Student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Faculty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Faculty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170003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Very 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814418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58406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Not very 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6710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Not connected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712871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9022371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D71AA6C-F9C0-6654-5DED-0D06DCE359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211466"/>
              </p:ext>
            </p:extLst>
          </p:nvPr>
        </p:nvGraphicFramePr>
        <p:xfrm>
          <a:off x="171451" y="1376218"/>
          <a:ext cx="5776768" cy="398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5910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637310" y="5606473"/>
            <a:ext cx="8155709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13:</a:t>
            </a:r>
            <a:r>
              <a:rPr lang="en-US" sz="1800" dirty="0"/>
              <a:t> Overall, students and faculty consider similar things affecting their connection student-professor. </a:t>
            </a:r>
            <a:r>
              <a:rPr lang="en-US" sz="1800" b="1" dirty="0"/>
              <a:t>Students seem to consider Discussion Boards and Emails slightly more important that faculty.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Connection in Online Class</a:t>
            </a:r>
            <a:br>
              <a:rPr lang="en-US" dirty="0"/>
            </a:br>
            <a:r>
              <a:rPr lang="en-US" dirty="0"/>
              <a:t>What Helps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2CFE883-35E9-FACA-EF5B-88A9698FD6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4514"/>
              </p:ext>
            </p:extLst>
          </p:nvPr>
        </p:nvGraphicFramePr>
        <p:xfrm>
          <a:off x="304799" y="1543049"/>
          <a:ext cx="8571345" cy="4063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8254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637310" y="5606473"/>
            <a:ext cx="8155709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13:</a:t>
            </a:r>
            <a:r>
              <a:rPr lang="en-US" sz="1800" dirty="0"/>
              <a:t> Overall, students and faculty consider similar things affecting their connection student-professor. Students seem to consider Discussion Boards and Emails slightly more important that faculty.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Connection in Online Class</a:t>
            </a:r>
            <a:br>
              <a:rPr lang="en-US" dirty="0"/>
            </a:br>
            <a:r>
              <a:rPr lang="en-US" dirty="0"/>
              <a:t>What Helps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097A99D-1A35-DACB-F329-4AA869762BDD}"/>
              </a:ext>
            </a:extLst>
          </p:cNvPr>
          <p:cNvGraphicFramePr>
            <a:graphicFrameLocks/>
          </p:cNvGraphicFramePr>
          <p:nvPr/>
        </p:nvGraphicFramePr>
        <p:xfrm>
          <a:off x="221673" y="1452079"/>
          <a:ext cx="8700654" cy="3997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1540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3168-80E1-416D-834C-12032991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Access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02CF9-B06D-4739-BD6C-E694D6D24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0248" y="1570326"/>
            <a:ext cx="4153694" cy="5287674"/>
          </a:xfrm>
        </p:spPr>
        <p:txBody>
          <a:bodyPr/>
          <a:lstStyle/>
          <a:p>
            <a:pPr marL="114300" indent="0">
              <a:buNone/>
            </a:pP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Qualitative Assessment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Faculty Interest Group (FIG) &amp; the Office of Institutional Effectiveness designed and delivered Student &amp; Faculty Survey:</a:t>
            </a:r>
          </a:p>
          <a:p>
            <a:pPr marL="114300" indent="0">
              <a:buNone/>
            </a:pPr>
            <a:r>
              <a:rPr lang="en-US" sz="22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Respondents</a:t>
            </a:r>
            <a:endParaRPr lang="en-US" sz="2200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Spring ‘20: 	    867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 ‘20:	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1,174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Spring ‘21: 	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1,110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 ‘21: 	    721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Spring ‘22: 	    530</a:t>
            </a:r>
          </a:p>
          <a:p>
            <a:pPr marL="114300" indent="0">
              <a:buNone/>
            </a:pPr>
            <a:r>
              <a:rPr lang="en-US" sz="22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Faculty Respondents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Spring ‘20: 	198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Spring ‘21: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119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’22	115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230AB-E147-4B2A-BF72-25261058B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89" y="1779502"/>
            <a:ext cx="4400059" cy="430864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0830276-E695-4DCB-A9CF-EBDBDFC36020}"/>
              </a:ext>
            </a:extLst>
          </p:cNvPr>
          <p:cNvSpPr/>
          <p:nvPr/>
        </p:nvSpPr>
        <p:spPr>
          <a:xfrm>
            <a:off x="3289954" y="4011845"/>
            <a:ext cx="1027522" cy="85783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72028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14:</a:t>
            </a:r>
            <a:r>
              <a:rPr lang="en-US" sz="1800" dirty="0"/>
              <a:t> Faculty consider in-person teaching modality as the best to promote course outcomes.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/>
        </p:nvGraphicFramePr>
        <p:xfrm>
          <a:off x="637310" y="1514862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Various Learning Modalities </a:t>
            </a:r>
            <a:r>
              <a:rPr lang="en-US" dirty="0"/>
              <a:t>Faculty Perspective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FFF92C2-0A3D-41D4-CB72-A7FF9AE22E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762506"/>
              </p:ext>
            </p:extLst>
          </p:nvPr>
        </p:nvGraphicFramePr>
        <p:xfrm>
          <a:off x="171451" y="1403926"/>
          <a:ext cx="8335240" cy="393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2709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15a</a:t>
            </a:r>
            <a:r>
              <a:rPr lang="en-US" sz="1800" u="sng" dirty="0"/>
              <a:t>:</a:t>
            </a:r>
            <a:r>
              <a:rPr lang="en-US" sz="1800" dirty="0"/>
              <a:t> Students identify Schedule and Convenience; while Faculty report Safety and Preference to Teach Online as top reasons.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15b</a:t>
            </a:r>
            <a:r>
              <a:rPr lang="en-US" sz="1800" u="sng" dirty="0"/>
              <a:t>:</a:t>
            </a:r>
            <a:r>
              <a:rPr lang="en-US" sz="1800" dirty="0"/>
              <a:t> Safety is less of a concern in Spring 22 compared to Spring 21.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</a:t>
            </a:r>
            <a:br>
              <a:rPr lang="en-US" dirty="0"/>
            </a:br>
            <a:r>
              <a:rPr lang="en-US" dirty="0"/>
              <a:t>Reasons for Enrolling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E6A8D95-14E7-7014-3207-A9F448A166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081441"/>
              </p:ext>
            </p:extLst>
          </p:nvPr>
        </p:nvGraphicFramePr>
        <p:xfrm>
          <a:off x="-27708" y="1681016"/>
          <a:ext cx="4498109" cy="3532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E851CD0-168F-49C1-A70C-9E5DFDD16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6889"/>
              </p:ext>
            </p:extLst>
          </p:nvPr>
        </p:nvGraphicFramePr>
        <p:xfrm>
          <a:off x="4286253" y="1681016"/>
          <a:ext cx="4932217" cy="3569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165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1342769"/>
            <a:ext cx="8801100" cy="4627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11a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Spring 2022, students and faculty report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easiness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remote learning/teaching (76%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E&amp;VE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with faculty being slightly more confident.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endParaRPr lang="en-US" sz="1800" u="sng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egoe UI Symbol" panose="020B0502040204020203" pitchFamily="34" charset="0"/>
              <a:buChar char="⮚"/>
              <a:tabLst>
                <a:tab pos="457200" algn="l"/>
              </a:tabLst>
            </a:pP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11b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Spring 2021, students report more easiness with remote learning compared to faculty (64%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E&amp;VE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compared to 55%). 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endParaRPr lang="en-US" sz="9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12:</a:t>
            </a:r>
            <a:r>
              <a:rPr lang="en-US" sz="1800" dirty="0"/>
              <a:t> In Spring 2022, students’ feeling of connection with professor is higher than faculty’s feeling of connection with students. </a:t>
            </a:r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endParaRPr lang="en-US" sz="9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13:</a:t>
            </a:r>
            <a:r>
              <a:rPr lang="en-US" sz="1800" dirty="0"/>
              <a:t> Overall, students and faculty consider similar things affecting their connection student-professor. Students seem to consider Discussion Boards and Emails slightly more important that faculty. </a:t>
            </a:r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endParaRPr lang="en-US" sz="9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r>
              <a:rPr lang="en-US" sz="1800" u="sng" dirty="0"/>
              <a:t>Finding 14:</a:t>
            </a:r>
            <a:r>
              <a:rPr lang="en-US" sz="1800" dirty="0"/>
              <a:t> Faculty consider in-person teaching modality as the best to promote course outcomes.</a:t>
            </a:r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endParaRPr lang="en-US" sz="900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egoe UI Symbol" panose="020B0502040204020203" pitchFamily="34" charset="0"/>
              <a:buChar char="⮚"/>
              <a:tabLst>
                <a:tab pos="457200" algn="l"/>
              </a:tabLst>
            </a:pP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15a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Students identify Schedule and Convenience; while Faculty report Safety and Preference to Teach Online as top reasons. Safety is less of a concern in Spring 22 compared to Spring 21.</a:t>
            </a:r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endParaRPr lang="en-US" altLang="en-US" sz="900" u="sng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342900">
              <a:lnSpc>
                <a:spcPct val="107000"/>
              </a:lnSpc>
              <a:spcBef>
                <a:spcPts val="0"/>
              </a:spcBef>
              <a:buFont typeface="Noto Sans Symbols"/>
              <a:buChar char="⮚"/>
            </a:pPr>
            <a:endParaRPr lang="en-US" sz="1800" u="sng"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endParaRPr lang="en-US" sz="1800" dirty="0"/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endParaRPr sz="1800" u="sng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18" y="17207"/>
            <a:ext cx="7886700" cy="1325562"/>
          </a:xfrm>
        </p:spPr>
        <p:txBody>
          <a:bodyPr/>
          <a:lstStyle/>
          <a:p>
            <a:r>
              <a:rPr lang="en-US" dirty="0"/>
              <a:t>Summary of Findings</a:t>
            </a:r>
          </a:p>
        </p:txBody>
      </p:sp>
    </p:spTree>
    <p:extLst>
      <p:ext uri="{BB962C8B-B14F-4D97-AF65-F5344CB8AC3E}">
        <p14:creationId xmlns:p14="http://schemas.microsoft.com/office/powerpoint/2010/main" val="648271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3168-80E1-416D-834C-12032991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Conclusion &amp; Vision of Implementation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02CF9-B06D-4739-BD6C-E694D6D24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0248" y="1779502"/>
            <a:ext cx="4503752" cy="520417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Continuous Process - Cycle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 students’ learning experience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 student and faculty connectivity (online presence)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 of students’ preferences on teaching modalities across time &amp; demographics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Faculty response on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teaching modalities &amp; promoting of course outcomes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challenges and possible actions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AF2978-0C90-4395-8954-FDFDE9918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89" y="1779502"/>
            <a:ext cx="4400059" cy="430864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DF4ED66-285D-4E4B-9B89-2DCB4580FAD5}"/>
              </a:ext>
            </a:extLst>
          </p:cNvPr>
          <p:cNvSpPr/>
          <p:nvPr/>
        </p:nvSpPr>
        <p:spPr>
          <a:xfrm>
            <a:off x="1086485" y="2663702"/>
            <a:ext cx="1027522" cy="85783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878499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548235"/>
                </a:solidFill>
                <a:latin typeface="Calibri"/>
                <a:ea typeface="Calibri"/>
                <a:cs typeface="Calibri"/>
                <a:sym typeface="Calibri"/>
              </a:rPr>
              <a:t>Acknowledgments</a:t>
            </a:r>
            <a:endParaRPr/>
          </a:p>
        </p:txBody>
      </p:sp>
      <p:sp>
        <p:nvSpPr>
          <p:cNvPr id="222" name="Google Shape;222;p15"/>
          <p:cNvSpPr txBox="1">
            <a:spLocks noGrp="1"/>
          </p:cNvSpPr>
          <p:nvPr>
            <p:ph type="body" idx="1"/>
          </p:nvPr>
        </p:nvSpPr>
        <p:spPr>
          <a:xfrm>
            <a:off x="574479" y="1972545"/>
            <a:ext cx="7886700" cy="4400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Clr>
                <a:srgbClr val="548235"/>
              </a:buClr>
              <a:buSzPts val="3300"/>
              <a:buNone/>
            </a:pPr>
            <a:r>
              <a:rPr lang="en-US" sz="3300" b="0" i="0" u="none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Prepared with the dedication and contribution of </a:t>
            </a:r>
            <a:r>
              <a:rPr lang="en-US" sz="3300" b="0" i="1" u="none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9"/>
                  </a:ext>
                </a:extLst>
              </a:rPr>
              <a:t>KCTL </a:t>
            </a:r>
            <a:r>
              <a:rPr lang="en-US" sz="3300" b="0" i="1" u="none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“Using Data to Support Teaching and Learning”</a:t>
            </a:r>
            <a:r>
              <a:rPr lang="en-US" sz="3300" b="0" i="0" u="none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 </a:t>
            </a:r>
            <a:r>
              <a:rPr lang="en-US" sz="3300" b="0" i="0" u="none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in designing, delivering, and analyzing the data of these surveys.</a:t>
            </a:r>
            <a:r>
              <a:rPr lang="en-US" sz="3300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  </a:t>
            </a:r>
          </a:p>
          <a:p>
            <a:pPr marL="0" indent="0">
              <a:buClr>
                <a:srgbClr val="548235"/>
              </a:buClr>
              <a:buSzPts val="3300"/>
              <a:buNone/>
            </a:pPr>
            <a:endParaRPr lang="en-US" sz="3300" dirty="0">
              <a:solidFill>
                <a:srgbClr val="548235"/>
              </a:solidFill>
              <a:latin typeface="Times New Roman"/>
              <a:ea typeface="Times New Roman"/>
              <a:cs typeface="Times New Roman"/>
              <a:sym typeface="Times New Roman"/>
              <a:extLst>
                <a:ext uri="http://customooxmlschemas.google.com/">
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</a:ext>
              </a:extLst>
            </a:endParaRPr>
          </a:p>
          <a:p>
            <a:pPr marL="0" indent="0">
              <a:buClr>
                <a:srgbClr val="548235"/>
              </a:buClr>
              <a:buSzPts val="3300"/>
              <a:buNone/>
            </a:pPr>
            <a:r>
              <a:rPr lang="en-US" sz="3300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Thank you for the support of </a:t>
            </a:r>
            <a:r>
              <a:rPr lang="en-US" sz="3300" b="0" i="0" u="none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the KCC </a:t>
            </a:r>
            <a:r>
              <a:rPr lang="en-US" sz="3300" b="0" i="1" u="none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Office of Institutional Effectiveness, </a:t>
            </a:r>
            <a:r>
              <a:rPr lang="en-US" sz="3300" b="0" i="1" u="none" dirty="0" err="1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KCTL</a:t>
            </a:r>
            <a:r>
              <a:rPr lang="en-US" sz="3300" b="0" i="1" u="none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, and </a:t>
            </a:r>
            <a:r>
              <a:rPr lang="en-US" sz="3300" b="0" i="1" u="none" dirty="0" err="1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KCeL</a:t>
            </a:r>
            <a:r>
              <a:rPr lang="en-US" sz="3300" b="0" i="1" u="none" dirty="0">
                <a:solidFill>
                  <a:srgbClr val="548235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  </a:ext>
                </a:extLst>
              </a:rPr>
              <a:t>. </a:t>
            </a:r>
            <a:endParaRPr lang="en-US" sz="3300" b="0" i="0" u="none" dirty="0">
              <a:solidFill>
                <a:srgbClr val="548235"/>
              </a:solidFill>
              <a:latin typeface="Times New Roman"/>
              <a:ea typeface="Times New Roman"/>
              <a:cs typeface="Times New Roman"/>
              <a:sym typeface="Times New Roman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9"/>
                </a:ext>
              </a:ex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3168-80E1-416D-834C-12032991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Interpret Evidence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02CF9-B06D-4739-BD6C-E694D6D24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1269277"/>
            <a:ext cx="4572000" cy="5329094"/>
          </a:xfrm>
        </p:spPr>
        <p:txBody>
          <a:bodyPr/>
          <a:lstStyle/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Students’ easiness with remote learning has increased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Students’ easiness with remote learning might decrease withdrawals and increase the likelihood of enrolling in online courses in the future. 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Feeling of connected with the professor seems to improve easiness in remote learning. 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Students’ feeling of connection with faculty seems to improve by using Bb tools (announcements, discussions, etc.). </a:t>
            </a: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interest is shown in online teaching modality and in fully asynchronous and/or combination.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AF2978-0C90-4395-8954-FDFDE9918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89" y="1779502"/>
            <a:ext cx="4400059" cy="430864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DF4ED66-285D-4E4B-9B89-2DCB4580FAD5}"/>
              </a:ext>
            </a:extLst>
          </p:cNvPr>
          <p:cNvSpPr/>
          <p:nvPr/>
        </p:nvSpPr>
        <p:spPr>
          <a:xfrm>
            <a:off x="1926457" y="4992232"/>
            <a:ext cx="1027522" cy="85783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06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3168-80E1-416D-834C-12032991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Plan Based on Evidence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02CF9-B06D-4739-BD6C-E694D6D24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0249" y="1825625"/>
            <a:ext cx="4152878" cy="4667250"/>
          </a:xfrm>
        </p:spPr>
        <p:txBody>
          <a:bodyPr/>
          <a:lstStyle/>
          <a:p>
            <a:pPr marL="114300" indent="0">
              <a:buNone/>
            </a:pP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Actionable Data </a:t>
            </a: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 and Share with Faculty &amp; Institution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 learning (e.g., use of Bb tools, connectivity to faculty). 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what helps meeting student &amp; faculty preferences &amp;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promoting of learning outcomes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AF2978-0C90-4395-8954-FDFDE9918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89" y="1779502"/>
            <a:ext cx="4400059" cy="430864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DF4ED66-285D-4E4B-9B89-2DCB4580FAD5}"/>
              </a:ext>
            </a:extLst>
          </p:cNvPr>
          <p:cNvSpPr/>
          <p:nvPr/>
        </p:nvSpPr>
        <p:spPr>
          <a:xfrm>
            <a:off x="628650" y="4001293"/>
            <a:ext cx="1027522" cy="85783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942BD6B-8226-4B3E-A04A-A1DC9EFFD401}"/>
              </a:ext>
            </a:extLst>
          </p:cNvPr>
          <p:cNvSpPr/>
          <p:nvPr/>
        </p:nvSpPr>
        <p:spPr>
          <a:xfrm>
            <a:off x="1057496" y="2670127"/>
            <a:ext cx="1027522" cy="85783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9326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360219" y="5033819"/>
            <a:ext cx="8155709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dirty="0"/>
              <a:t>Samples across the five semesters appear similar. They seem a representative sample of </a:t>
            </a:r>
            <a:r>
              <a:rPr lang="en-US" sz="1800" dirty="0" err="1"/>
              <a:t>KCC</a:t>
            </a:r>
            <a:r>
              <a:rPr lang="en-US" sz="1800" dirty="0"/>
              <a:t> student population based on Race/Ethnicity, but not representative based on gender. Higher percentage of women responded to the surveys.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dirty="0"/>
              <a:t>Source: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err="1">
                <a:hlinkClick r:id="rId3"/>
              </a:rPr>
              <a:t>www.collegefactual.com</a:t>
            </a:r>
            <a:r>
              <a:rPr lang="en-US" sz="1800" dirty="0">
                <a:hlinkClick r:id="rId3"/>
              </a:rPr>
              <a:t>/colleges/</a:t>
            </a:r>
            <a:r>
              <a:rPr lang="en-US" sz="1800" dirty="0" err="1">
                <a:hlinkClick r:id="rId3"/>
              </a:rPr>
              <a:t>cuny</a:t>
            </a:r>
            <a:r>
              <a:rPr lang="en-US" sz="1800" dirty="0">
                <a:hlinkClick r:id="rId3"/>
              </a:rPr>
              <a:t>-</a:t>
            </a:r>
            <a:r>
              <a:rPr lang="en-US" sz="1800" dirty="0" err="1">
                <a:hlinkClick r:id="rId3"/>
              </a:rPr>
              <a:t>kingsborough</a:t>
            </a:r>
            <a:r>
              <a:rPr lang="en-US" sz="1800" dirty="0">
                <a:hlinkClick r:id="rId3"/>
              </a:rPr>
              <a:t>-community-college/student-life/diversity/</a:t>
            </a:r>
            <a:r>
              <a:rPr lang="en-US" sz="1800" dirty="0"/>
              <a:t>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Ethnicity/Race/Gender</a:t>
            </a:r>
            <a:br>
              <a:rPr lang="en-US" b="1" dirty="0"/>
            </a:br>
            <a:r>
              <a:rPr lang="en-US" b="1" dirty="0"/>
              <a:t>Similar samples</a:t>
            </a:r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3B309AF-701B-44E9-B2DF-F6DA3E2268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950105"/>
              </p:ext>
            </p:extLst>
          </p:nvPr>
        </p:nvGraphicFramePr>
        <p:xfrm>
          <a:off x="4461164" y="1558635"/>
          <a:ext cx="4544868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6B545A6-D528-701F-D380-5829546316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608010"/>
              </p:ext>
            </p:extLst>
          </p:nvPr>
        </p:nvGraphicFramePr>
        <p:xfrm>
          <a:off x="0" y="1558635"/>
          <a:ext cx="45720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0185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1:</a:t>
            </a:r>
            <a:r>
              <a:rPr lang="en-US" sz="1800" dirty="0"/>
              <a:t> Students responses show an improvement in easiness with Remote Learning and reaching a plateau in Fall 2021 and Spring 2022. </a:t>
            </a:r>
          </a:p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dirty="0"/>
              <a:t>Most of respondents reported difficulty during Spring 2020, while by Fall 2021-Spring 2022, most of respondents considered remote learning as easy or very easy. </a:t>
            </a:r>
            <a:endParaRPr sz="1800" u="sng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</a:t>
            </a:r>
            <a:br>
              <a:rPr lang="en-US" dirty="0"/>
            </a:br>
            <a:r>
              <a:rPr lang="en-US" dirty="0"/>
              <a:t>Easiness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325131"/>
              </p:ext>
            </p:extLst>
          </p:nvPr>
        </p:nvGraphicFramePr>
        <p:xfrm>
          <a:off x="392543" y="1509036"/>
          <a:ext cx="6248401" cy="3848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C8ABF9-0817-194C-0917-AC3BD7F7D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764555"/>
              </p:ext>
            </p:extLst>
          </p:nvPr>
        </p:nvGraphicFramePr>
        <p:xfrm>
          <a:off x="4900470" y="707552"/>
          <a:ext cx="4243530" cy="731520"/>
        </p:xfrm>
        <a:graphic>
          <a:graphicData uri="http://schemas.openxmlformats.org/drawingml/2006/table">
            <a:tbl>
              <a:tblPr>
                <a:tableStyleId>{718891FD-A6B7-4C86-976E-804995747F0D}</a:tableStyleId>
              </a:tblPr>
              <a:tblGrid>
                <a:gridCol w="1209964">
                  <a:extLst>
                    <a:ext uri="{9D8B030D-6E8A-4147-A177-3AD203B41FA5}">
                      <a16:colId xmlns:a16="http://schemas.microsoft.com/office/drawing/2014/main" val="1672581984"/>
                    </a:ext>
                  </a:extLst>
                </a:gridCol>
                <a:gridCol w="572654">
                  <a:extLst>
                    <a:ext uri="{9D8B030D-6E8A-4147-A177-3AD203B41FA5}">
                      <a16:colId xmlns:a16="http://schemas.microsoft.com/office/drawing/2014/main" val="1151831201"/>
                    </a:ext>
                  </a:extLst>
                </a:gridCol>
                <a:gridCol w="628073">
                  <a:extLst>
                    <a:ext uri="{9D8B030D-6E8A-4147-A177-3AD203B41FA5}">
                      <a16:colId xmlns:a16="http://schemas.microsoft.com/office/drawing/2014/main" val="37550906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46306117"/>
                    </a:ext>
                  </a:extLst>
                </a:gridCol>
                <a:gridCol w="628073">
                  <a:extLst>
                    <a:ext uri="{9D8B030D-6E8A-4147-A177-3AD203B41FA5}">
                      <a16:colId xmlns:a16="http://schemas.microsoft.com/office/drawing/2014/main" val="1028917135"/>
                    </a:ext>
                  </a:extLst>
                </a:gridCol>
                <a:gridCol w="595166">
                  <a:extLst>
                    <a:ext uri="{9D8B030D-6E8A-4147-A177-3AD203B41FA5}">
                      <a16:colId xmlns:a16="http://schemas.microsoft.com/office/drawing/2014/main" val="127177784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59120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Easy/Very Easy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107268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Hard / Very Hard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75676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7260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54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171450" y="5536079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</a:t>
            </a:r>
            <a:r>
              <a:rPr lang="en-US" sz="1800" u="sng" dirty="0" err="1"/>
              <a:t>1b</a:t>
            </a:r>
            <a:r>
              <a:rPr lang="en-US" sz="1800" u="sng" dirty="0"/>
              <a:t>:</a:t>
            </a:r>
            <a:r>
              <a:rPr lang="en-US" sz="1800" dirty="0"/>
              <a:t> There seems to be no difference in easiness with remote learning during Fall 2021-Spring 2022. What can be done to increase this number in the future? </a:t>
            </a:r>
            <a:endParaRPr sz="1800" u="sng" dirty="0">
              <a:solidFill>
                <a:srgbClr val="FF0000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Remote Learning</a:t>
            </a:r>
            <a:br>
              <a:rPr lang="en-US" dirty="0"/>
            </a:br>
            <a:r>
              <a:rPr lang="en-US" dirty="0"/>
              <a:t>Easiness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C8ABF9-0817-194C-0917-AC3BD7F7D0DD}"/>
              </a:ext>
            </a:extLst>
          </p:cNvPr>
          <p:cNvGraphicFramePr>
            <a:graphicFrameLocks noGrp="1"/>
          </p:cNvGraphicFramePr>
          <p:nvPr/>
        </p:nvGraphicFramePr>
        <p:xfrm>
          <a:off x="4900470" y="707552"/>
          <a:ext cx="4243530" cy="731520"/>
        </p:xfrm>
        <a:graphic>
          <a:graphicData uri="http://schemas.openxmlformats.org/drawingml/2006/table">
            <a:tbl>
              <a:tblPr>
                <a:tableStyleId>{718891FD-A6B7-4C86-976E-804995747F0D}</a:tableStyleId>
              </a:tblPr>
              <a:tblGrid>
                <a:gridCol w="1209964">
                  <a:extLst>
                    <a:ext uri="{9D8B030D-6E8A-4147-A177-3AD203B41FA5}">
                      <a16:colId xmlns:a16="http://schemas.microsoft.com/office/drawing/2014/main" val="1672581984"/>
                    </a:ext>
                  </a:extLst>
                </a:gridCol>
                <a:gridCol w="572654">
                  <a:extLst>
                    <a:ext uri="{9D8B030D-6E8A-4147-A177-3AD203B41FA5}">
                      <a16:colId xmlns:a16="http://schemas.microsoft.com/office/drawing/2014/main" val="1151831201"/>
                    </a:ext>
                  </a:extLst>
                </a:gridCol>
                <a:gridCol w="628073">
                  <a:extLst>
                    <a:ext uri="{9D8B030D-6E8A-4147-A177-3AD203B41FA5}">
                      <a16:colId xmlns:a16="http://schemas.microsoft.com/office/drawing/2014/main" val="375509062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46306117"/>
                    </a:ext>
                  </a:extLst>
                </a:gridCol>
                <a:gridCol w="628073">
                  <a:extLst>
                    <a:ext uri="{9D8B030D-6E8A-4147-A177-3AD203B41FA5}">
                      <a16:colId xmlns:a16="http://schemas.microsoft.com/office/drawing/2014/main" val="1028917135"/>
                    </a:ext>
                  </a:extLst>
                </a:gridCol>
                <a:gridCol w="595166">
                  <a:extLst>
                    <a:ext uri="{9D8B030D-6E8A-4147-A177-3AD203B41FA5}">
                      <a16:colId xmlns:a16="http://schemas.microsoft.com/office/drawing/2014/main" val="127177784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59120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Easy/Very Easy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107268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Hard / Very Hard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75676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7260591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F4D5933-9D1F-4FC8-B7A0-969295B111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899033"/>
              </p:ext>
            </p:extLst>
          </p:nvPr>
        </p:nvGraphicFramePr>
        <p:xfrm>
          <a:off x="655782" y="1662545"/>
          <a:ext cx="6247938" cy="3210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575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body" idx="2"/>
          </p:nvPr>
        </p:nvSpPr>
        <p:spPr>
          <a:xfrm>
            <a:off x="665018" y="5676900"/>
            <a:ext cx="8801100" cy="11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800" u="sng" dirty="0"/>
              <a:t>Finding 2:</a:t>
            </a:r>
            <a:r>
              <a:rPr lang="en-US" sz="1800" dirty="0"/>
              <a:t> Students report a decrease in withdrawals from Fall 2020 to Spring 2022. 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00F438F-3F7F-1E65-B1D6-956B50BE19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39034"/>
              </p:ext>
            </p:extLst>
          </p:nvPr>
        </p:nvGraphicFramePr>
        <p:xfrm>
          <a:off x="1440873" y="1775239"/>
          <a:ext cx="5818909" cy="3602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8E24C447-6C62-1713-50C1-092B517E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82" y="126516"/>
            <a:ext cx="7886700" cy="1325562"/>
          </a:xfrm>
        </p:spPr>
        <p:txBody>
          <a:bodyPr/>
          <a:lstStyle/>
          <a:p>
            <a:r>
              <a:rPr lang="en-US" b="1" dirty="0"/>
              <a:t>Withdrawals </a:t>
            </a:r>
            <a:br>
              <a:rPr lang="en-US" dirty="0"/>
            </a:br>
            <a:r>
              <a:rPr lang="en-US" dirty="0"/>
              <a:t>Students’ Responses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3795BE4-6D78-405D-8E31-43C2465C85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893959"/>
              </p:ext>
            </p:extLst>
          </p:nvPr>
        </p:nvGraphicFramePr>
        <p:xfrm>
          <a:off x="637309" y="1621508"/>
          <a:ext cx="5818909" cy="375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D52A28-3BF9-2853-0D29-DAA6C266A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23110"/>
              </p:ext>
            </p:extLst>
          </p:nvPr>
        </p:nvGraphicFramePr>
        <p:xfrm>
          <a:off x="4701309" y="2123065"/>
          <a:ext cx="4442690" cy="1645920"/>
        </p:xfrm>
        <a:graphic>
          <a:graphicData uri="http://schemas.openxmlformats.org/drawingml/2006/table">
            <a:tbl>
              <a:tblPr>
                <a:tableStyleId>{718891FD-A6B7-4C86-976E-804995747F0D}</a:tableStyleId>
              </a:tblPr>
              <a:tblGrid>
                <a:gridCol w="888538">
                  <a:extLst>
                    <a:ext uri="{9D8B030D-6E8A-4147-A177-3AD203B41FA5}">
                      <a16:colId xmlns:a16="http://schemas.microsoft.com/office/drawing/2014/main" val="3171592488"/>
                    </a:ext>
                  </a:extLst>
                </a:gridCol>
                <a:gridCol w="888538">
                  <a:extLst>
                    <a:ext uri="{9D8B030D-6E8A-4147-A177-3AD203B41FA5}">
                      <a16:colId xmlns:a16="http://schemas.microsoft.com/office/drawing/2014/main" val="2621644044"/>
                    </a:ext>
                  </a:extLst>
                </a:gridCol>
                <a:gridCol w="888538">
                  <a:extLst>
                    <a:ext uri="{9D8B030D-6E8A-4147-A177-3AD203B41FA5}">
                      <a16:colId xmlns:a16="http://schemas.microsoft.com/office/drawing/2014/main" val="764211949"/>
                    </a:ext>
                  </a:extLst>
                </a:gridCol>
                <a:gridCol w="888538">
                  <a:extLst>
                    <a:ext uri="{9D8B030D-6E8A-4147-A177-3AD203B41FA5}">
                      <a16:colId xmlns:a16="http://schemas.microsoft.com/office/drawing/2014/main" val="2038701124"/>
                    </a:ext>
                  </a:extLst>
                </a:gridCol>
                <a:gridCol w="888538">
                  <a:extLst>
                    <a:ext uri="{9D8B030D-6E8A-4147-A177-3AD203B41FA5}">
                      <a16:colId xmlns:a16="http://schemas.microsoft.com/office/drawing/2014/main" val="224393835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873591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05444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192221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75099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850150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81146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73825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 or more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94404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77837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450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4909</TotalTime>
  <Words>2704</Words>
  <Application>Microsoft Office PowerPoint</Application>
  <PresentationFormat>On-screen Show (4:3)</PresentationFormat>
  <Paragraphs>443</Paragraphs>
  <Slides>34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Noto Sans Symbols</vt:lpstr>
      <vt:lpstr>Segoe UI Symbol</vt:lpstr>
      <vt:lpstr>Times New Roman</vt:lpstr>
      <vt:lpstr>Wingdings</vt:lpstr>
      <vt:lpstr>Office Theme</vt:lpstr>
      <vt:lpstr>KCC Student &amp; Faculty Surveys  Spring 2020 through Spring 2022</vt:lpstr>
      <vt:lpstr>1. Issues Identified</vt:lpstr>
      <vt:lpstr>2. Access Data</vt:lpstr>
      <vt:lpstr>3. Interpret Evidence</vt:lpstr>
      <vt:lpstr>4. Plan Based on Evidence</vt:lpstr>
      <vt:lpstr>Ethnicity/Race/Gender Similar samples</vt:lpstr>
      <vt:lpstr>Remote Learning Easiness</vt:lpstr>
      <vt:lpstr>Remote Learning Easiness</vt:lpstr>
      <vt:lpstr>Withdrawals  Students’ Responses</vt:lpstr>
      <vt:lpstr>Remote Learning Connection with the Professor</vt:lpstr>
      <vt:lpstr>Withdrawals  Connection with Professor</vt:lpstr>
      <vt:lpstr>Remote Learning &amp; Connection Disaggregating Data</vt:lpstr>
      <vt:lpstr>Remote Learning &amp; Enrollment Disaggregating Data</vt:lpstr>
      <vt:lpstr>Connection with Professors What Helps</vt:lpstr>
      <vt:lpstr>Various Learning Modalities Students’ Preference</vt:lpstr>
      <vt:lpstr>Remote Learning Reasons for Enrolling</vt:lpstr>
      <vt:lpstr>Various Online Formats Students’ likelihood to enroll</vt:lpstr>
      <vt:lpstr>HyFlex  Students’ likelihood to enroll (1)</vt:lpstr>
      <vt:lpstr>HyFlex  Students’ preferences (2)</vt:lpstr>
      <vt:lpstr>Improve Learning  Technology Updates</vt:lpstr>
      <vt:lpstr>Improve Learning  Technology Updates</vt:lpstr>
      <vt:lpstr>Summary of Findings</vt:lpstr>
      <vt:lpstr>FACULTY SURVEY</vt:lpstr>
      <vt:lpstr>Remote Learning &amp; Teaching Student &amp; Faculty Easiness</vt:lpstr>
      <vt:lpstr>Remote Learning &amp; Teaching Student &amp; Faculty Easiness</vt:lpstr>
      <vt:lpstr>Remote Learning &amp; Teaching Student &amp; Faculty Connection</vt:lpstr>
      <vt:lpstr>Remote Learning &amp; Teaching Student &amp; Faculty Connection</vt:lpstr>
      <vt:lpstr>Connection in Online Class What Helps</vt:lpstr>
      <vt:lpstr>Connection in Online Class What Helps</vt:lpstr>
      <vt:lpstr>Various Learning Modalities Faculty Perspective</vt:lpstr>
      <vt:lpstr>Remote Learning Reasons for Enrolling</vt:lpstr>
      <vt:lpstr>Summary of Findings</vt:lpstr>
      <vt:lpstr>5. Conclusion &amp; Vision of Implementation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Kingsborough Student Responses Spring 2020 &amp; Fall 2020</dc:title>
  <dc:creator>Dorina Tila</dc:creator>
  <cp:lastModifiedBy>Dorina Tila</cp:lastModifiedBy>
  <cp:revision>62</cp:revision>
  <dcterms:created xsi:type="dcterms:W3CDTF">2021-01-07T18:50:53Z</dcterms:created>
  <dcterms:modified xsi:type="dcterms:W3CDTF">2022-11-04T16:42:54Z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1855b2-0a05-4494-a903-f3f23f3f98e0_Enabled">
    <vt:lpwstr>true</vt:lpwstr>
  </property>
  <property fmtid="{D5CDD505-2E9C-101B-9397-08002B2CF9AE}" pid="3" name="MSIP_Label_fa1855b2-0a05-4494-a903-f3f23f3f98e0_SetDate">
    <vt:lpwstr>2022-11-03T04:26:29Z</vt:lpwstr>
  </property>
  <property fmtid="{D5CDD505-2E9C-101B-9397-08002B2CF9AE}" pid="4" name="MSIP_Label_fa1855b2-0a05-4494-a903-f3f23f3f98e0_Method">
    <vt:lpwstr>Standard</vt:lpwstr>
  </property>
  <property fmtid="{D5CDD505-2E9C-101B-9397-08002B2CF9AE}" pid="5" name="MSIP_Label_fa1855b2-0a05-4494-a903-f3f23f3f98e0_Name">
    <vt:lpwstr>defa4170-0d19-0005-0004-bc88714345d2</vt:lpwstr>
  </property>
  <property fmtid="{D5CDD505-2E9C-101B-9397-08002B2CF9AE}" pid="6" name="MSIP_Label_fa1855b2-0a05-4494-a903-f3f23f3f98e0_SiteId">
    <vt:lpwstr>6f60f0b3-5f06-4e09-9715-989dba8cc7d8</vt:lpwstr>
  </property>
  <property fmtid="{D5CDD505-2E9C-101B-9397-08002B2CF9AE}" pid="7" name="MSIP_Label_fa1855b2-0a05-4494-a903-f3f23f3f98e0_ActionId">
    <vt:lpwstr>9281edb1-8fd2-4a04-a9a2-a2162c931d80</vt:lpwstr>
  </property>
  <property fmtid="{D5CDD505-2E9C-101B-9397-08002B2CF9AE}" pid="8" name="MSIP_Label_fa1855b2-0a05-4494-a903-f3f23f3f98e0_ContentBits">
    <vt:lpwstr>0</vt:lpwstr>
  </property>
</Properties>
</file>