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tila\Desktop\DORINA%20%20FILES%207-22-21\DATA%20April%202021\June%202021\Student%20Survey%20SP21%20-%20Data%201.1.21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'Data Used for Pivot Table'!$AD$3:$AD$1030</cx:f>
        <cx:lvl ptCount="1028" formatCode="General">
          <cx:pt idx="0">0</cx:pt>
          <cx:pt idx="1">100</cx:pt>
          <cx:pt idx="2">65</cx:pt>
          <cx:pt idx="3">0</cx:pt>
          <cx:pt idx="4">0</cx:pt>
          <cx:pt idx="5">37</cx:pt>
          <cx:pt idx="6">100</cx:pt>
          <cx:pt idx="7">25</cx:pt>
          <cx:pt idx="9">14</cx:pt>
          <cx:pt idx="10">50</cx:pt>
          <cx:pt idx="11">73</cx:pt>
          <cx:pt idx="12">100</cx:pt>
          <cx:pt idx="14">30</cx:pt>
          <cx:pt idx="15">83</cx:pt>
          <cx:pt idx="16">50</cx:pt>
          <cx:pt idx="17">0</cx:pt>
          <cx:pt idx="19">15</cx:pt>
          <cx:pt idx="21">59</cx:pt>
          <cx:pt idx="22">100</cx:pt>
          <cx:pt idx="25">40</cx:pt>
          <cx:pt idx="26">100</cx:pt>
          <cx:pt idx="27">0</cx:pt>
          <cx:pt idx="28">100</cx:pt>
          <cx:pt idx="29">10</cx:pt>
          <cx:pt idx="30">29</cx:pt>
          <cx:pt idx="32">100</cx:pt>
          <cx:pt idx="33">0</cx:pt>
          <cx:pt idx="34">68</cx:pt>
          <cx:pt idx="35">32</cx:pt>
          <cx:pt idx="36">100</cx:pt>
          <cx:pt idx="37">79</cx:pt>
          <cx:pt idx="38">52</cx:pt>
          <cx:pt idx="42">50</cx:pt>
          <cx:pt idx="43">100</cx:pt>
          <cx:pt idx="44">0</cx:pt>
          <cx:pt idx="45">54</cx:pt>
          <cx:pt idx="46">16</cx:pt>
          <cx:pt idx="47">0</cx:pt>
          <cx:pt idx="48">27</cx:pt>
          <cx:pt idx="49">11</cx:pt>
          <cx:pt idx="50">0</cx:pt>
          <cx:pt idx="51">89</cx:pt>
          <cx:pt idx="52">61</cx:pt>
          <cx:pt idx="53">49</cx:pt>
          <cx:pt idx="54">50</cx:pt>
          <cx:pt idx="55">25</cx:pt>
          <cx:pt idx="56">25</cx:pt>
          <cx:pt idx="57">100</cx:pt>
          <cx:pt idx="59">70</cx:pt>
          <cx:pt idx="60">60</cx:pt>
          <cx:pt idx="61">50</cx:pt>
          <cx:pt idx="66">100</cx:pt>
          <cx:pt idx="68">52</cx:pt>
          <cx:pt idx="69">51</cx:pt>
          <cx:pt idx="70">7</cx:pt>
          <cx:pt idx="73">13</cx:pt>
          <cx:pt idx="74">30</cx:pt>
          <cx:pt idx="75">50</cx:pt>
          <cx:pt idx="76">50</cx:pt>
          <cx:pt idx="77">0</cx:pt>
          <cx:pt idx="78">69</cx:pt>
          <cx:pt idx="79">50</cx:pt>
          <cx:pt idx="80">25</cx:pt>
          <cx:pt idx="81">0</cx:pt>
          <cx:pt idx="83">60</cx:pt>
          <cx:pt idx="84">26</cx:pt>
          <cx:pt idx="86">76</cx:pt>
          <cx:pt idx="88">53</cx:pt>
          <cx:pt idx="90">50</cx:pt>
          <cx:pt idx="91">25</cx:pt>
          <cx:pt idx="92">70</cx:pt>
          <cx:pt idx="93">100</cx:pt>
          <cx:pt idx="95">100</cx:pt>
          <cx:pt idx="96">0</cx:pt>
          <cx:pt idx="97">25</cx:pt>
          <cx:pt idx="98">100</cx:pt>
          <cx:pt idx="99">59</cx:pt>
          <cx:pt idx="100">50</cx:pt>
          <cx:pt idx="103">65</cx:pt>
          <cx:pt idx="104">50</cx:pt>
          <cx:pt idx="105">60</cx:pt>
          <cx:pt idx="106">26</cx:pt>
          <cx:pt idx="108">100</cx:pt>
          <cx:pt idx="109">24</cx:pt>
          <cx:pt idx="111">0</cx:pt>
          <cx:pt idx="116">25</cx:pt>
          <cx:pt idx="118">0</cx:pt>
          <cx:pt idx="119">95</cx:pt>
          <cx:pt idx="120">100</cx:pt>
          <cx:pt idx="121">0</cx:pt>
          <cx:pt idx="122">75</cx:pt>
          <cx:pt idx="123">75</cx:pt>
          <cx:pt idx="124">100</cx:pt>
          <cx:pt idx="125">75</cx:pt>
          <cx:pt idx="126">100</cx:pt>
          <cx:pt idx="127">0</cx:pt>
          <cx:pt idx="129">75</cx:pt>
          <cx:pt idx="130">50</cx:pt>
          <cx:pt idx="131">100</cx:pt>
          <cx:pt idx="132">25</cx:pt>
          <cx:pt idx="135">70</cx:pt>
          <cx:pt idx="136">19</cx:pt>
          <cx:pt idx="141">56</cx:pt>
          <cx:pt idx="142">50</cx:pt>
          <cx:pt idx="143">0</cx:pt>
          <cx:pt idx="145">0</cx:pt>
          <cx:pt idx="146">60</cx:pt>
          <cx:pt idx="147">0</cx:pt>
          <cx:pt idx="148">25</cx:pt>
          <cx:pt idx="149">50</cx:pt>
          <cx:pt idx="150">0</cx:pt>
          <cx:pt idx="151">8</cx:pt>
          <cx:pt idx="152">100</cx:pt>
          <cx:pt idx="154">50</cx:pt>
          <cx:pt idx="155">26</cx:pt>
          <cx:pt idx="157">50</cx:pt>
          <cx:pt idx="158">100</cx:pt>
          <cx:pt idx="160">100</cx:pt>
          <cx:pt idx="161">50</cx:pt>
          <cx:pt idx="163">79</cx:pt>
          <cx:pt idx="164">9</cx:pt>
          <cx:pt idx="165">99</cx:pt>
          <cx:pt idx="168">75</cx:pt>
          <cx:pt idx="169">100</cx:pt>
          <cx:pt idx="171">65</cx:pt>
          <cx:pt idx="173">51</cx:pt>
          <cx:pt idx="174">100</cx:pt>
          <cx:pt idx="175">35</cx:pt>
          <cx:pt idx="179">79</cx:pt>
          <cx:pt idx="180">100</cx:pt>
          <cx:pt idx="181">53</cx:pt>
          <cx:pt idx="182">0</cx:pt>
          <cx:pt idx="183">0</cx:pt>
          <cx:pt idx="185">50</cx:pt>
          <cx:pt idx="186">50</cx:pt>
          <cx:pt idx="189">62</cx:pt>
          <cx:pt idx="190">80</cx:pt>
          <cx:pt idx="191">100</cx:pt>
          <cx:pt idx="193">10</cx:pt>
          <cx:pt idx="194">85</cx:pt>
          <cx:pt idx="195">90</cx:pt>
          <cx:pt idx="196">50</cx:pt>
          <cx:pt idx="197">0</cx:pt>
          <cx:pt idx="198">45</cx:pt>
          <cx:pt idx="202">77</cx:pt>
          <cx:pt idx="204">76</cx:pt>
          <cx:pt idx="205">25</cx:pt>
          <cx:pt idx="207">24</cx:pt>
          <cx:pt idx="209">50</cx:pt>
          <cx:pt idx="210">75</cx:pt>
          <cx:pt idx="212">70</cx:pt>
          <cx:pt idx="214">13</cx:pt>
          <cx:pt idx="215">98</cx:pt>
          <cx:pt idx="216">37</cx:pt>
          <cx:pt idx="218">79</cx:pt>
          <cx:pt idx="219">52</cx:pt>
          <cx:pt idx="223">50</cx:pt>
          <cx:pt idx="225">0</cx:pt>
          <cx:pt idx="226">76</cx:pt>
          <cx:pt idx="229">60</cx:pt>
          <cx:pt idx="230">25</cx:pt>
          <cx:pt idx="231">100</cx:pt>
          <cx:pt idx="232">0</cx:pt>
          <cx:pt idx="233">75</cx:pt>
          <cx:pt idx="235">25</cx:pt>
          <cx:pt idx="236">75</cx:pt>
          <cx:pt idx="239">100</cx:pt>
          <cx:pt idx="242">10</cx:pt>
          <cx:pt idx="243">30</cx:pt>
          <cx:pt idx="244">91</cx:pt>
          <cx:pt idx="245">96</cx:pt>
          <cx:pt idx="247">25</cx:pt>
          <cx:pt idx="249">30</cx:pt>
          <cx:pt idx="250">26</cx:pt>
          <cx:pt idx="251">0</cx:pt>
          <cx:pt idx="252">25</cx:pt>
          <cx:pt idx="253">100</cx:pt>
          <cx:pt idx="254">50</cx:pt>
          <cx:pt idx="255">0</cx:pt>
          <cx:pt idx="257">50</cx:pt>
          <cx:pt idx="258">50</cx:pt>
          <cx:pt idx="259">79</cx:pt>
          <cx:pt idx="260">100</cx:pt>
          <cx:pt idx="261">50</cx:pt>
          <cx:pt idx="263">50</cx:pt>
          <cx:pt idx="264">40</cx:pt>
          <cx:pt idx="265">19</cx:pt>
          <cx:pt idx="266">0</cx:pt>
          <cx:pt idx="267">0</cx:pt>
          <cx:pt idx="272">75</cx:pt>
          <cx:pt idx="273">51</cx:pt>
          <cx:pt idx="276">25</cx:pt>
          <cx:pt idx="277">50</cx:pt>
          <cx:pt idx="280">26</cx:pt>
          <cx:pt idx="281">23</cx:pt>
          <cx:pt idx="282">100</cx:pt>
          <cx:pt idx="285">30</cx:pt>
          <cx:pt idx="286">93</cx:pt>
          <cx:pt idx="287">100</cx:pt>
          <cx:pt idx="288">50</cx:pt>
          <cx:pt idx="291">65</cx:pt>
          <cx:pt idx="292">24</cx:pt>
          <cx:pt idx="294">50</cx:pt>
          <cx:pt idx="295">50</cx:pt>
          <cx:pt idx="296">76</cx:pt>
          <cx:pt idx="299">46</cx:pt>
          <cx:pt idx="300">0</cx:pt>
          <cx:pt idx="302">100</cx:pt>
          <cx:pt idx="306">91</cx:pt>
          <cx:pt idx="307">0</cx:pt>
          <cx:pt idx="309">24</cx:pt>
          <cx:pt idx="310">10</cx:pt>
          <cx:pt idx="311">64</cx:pt>
          <cx:pt idx="312">76</cx:pt>
          <cx:pt idx="313">50</cx:pt>
          <cx:pt idx="314">82</cx:pt>
          <cx:pt idx="316">50</cx:pt>
          <cx:pt idx="318">100</cx:pt>
          <cx:pt idx="319">50</cx:pt>
          <cx:pt idx="320">25</cx:pt>
          <cx:pt idx="321">0</cx:pt>
          <cx:pt idx="322">100</cx:pt>
          <cx:pt idx="324">0</cx:pt>
          <cx:pt idx="326">0</cx:pt>
          <cx:pt idx="328">78</cx:pt>
          <cx:pt idx="329">59</cx:pt>
          <cx:pt idx="330">50</cx:pt>
          <cx:pt idx="331">50</cx:pt>
          <cx:pt idx="332">75</cx:pt>
          <cx:pt idx="333">25</cx:pt>
          <cx:pt idx="335">65</cx:pt>
          <cx:pt idx="336">75</cx:pt>
          <cx:pt idx="338">50</cx:pt>
          <cx:pt idx="339">49</cx:pt>
          <cx:pt idx="341">86</cx:pt>
          <cx:pt idx="343">75</cx:pt>
          <cx:pt idx="344">89</cx:pt>
          <cx:pt idx="345">100</cx:pt>
          <cx:pt idx="346">50</cx:pt>
          <cx:pt idx="347">75</cx:pt>
          <cx:pt idx="350">0</cx:pt>
          <cx:pt idx="352">10</cx:pt>
          <cx:pt idx="353">100</cx:pt>
          <cx:pt idx="354">56</cx:pt>
          <cx:pt idx="355">50</cx:pt>
          <cx:pt idx="356">71</cx:pt>
          <cx:pt idx="357">79</cx:pt>
          <cx:pt idx="358">34</cx:pt>
          <cx:pt idx="360">100</cx:pt>
          <cx:pt idx="361">77</cx:pt>
          <cx:pt idx="363">28</cx:pt>
          <cx:pt idx="364">100</cx:pt>
          <cx:pt idx="365">38</cx:pt>
          <cx:pt idx="366">50</cx:pt>
          <cx:pt idx="367">25</cx:pt>
          <cx:pt idx="368">50</cx:pt>
          <cx:pt idx="370">79</cx:pt>
          <cx:pt idx="372">0</cx:pt>
          <cx:pt idx="373">100</cx:pt>
          <cx:pt idx="375">50</cx:pt>
          <cx:pt idx="377">0</cx:pt>
          <cx:pt idx="380">65</cx:pt>
          <cx:pt idx="383">64</cx:pt>
          <cx:pt idx="384">62</cx:pt>
          <cx:pt idx="386">100</cx:pt>
          <cx:pt idx="387">80</cx:pt>
          <cx:pt idx="392">31</cx:pt>
          <cx:pt idx="394">77</cx:pt>
          <cx:pt idx="395">100</cx:pt>
          <cx:pt idx="396">100</cx:pt>
          <cx:pt idx="397">0</cx:pt>
          <cx:pt idx="398">60</cx:pt>
          <cx:pt idx="400">35</cx:pt>
          <cx:pt idx="402">0</cx:pt>
          <cx:pt idx="403">0</cx:pt>
          <cx:pt idx="404">87</cx:pt>
          <cx:pt idx="405">100</cx:pt>
          <cx:pt idx="407">24</cx:pt>
          <cx:pt idx="408">65</cx:pt>
          <cx:pt idx="410">68</cx:pt>
          <cx:pt idx="412">0</cx:pt>
          <cx:pt idx="415">100</cx:pt>
          <cx:pt idx="418">40</cx:pt>
          <cx:pt idx="419">76</cx:pt>
          <cx:pt idx="420">50</cx:pt>
          <cx:pt idx="421">20</cx:pt>
          <cx:pt idx="422">0</cx:pt>
          <cx:pt idx="423">24</cx:pt>
          <cx:pt idx="425">35</cx:pt>
          <cx:pt idx="426">100</cx:pt>
          <cx:pt idx="427">88</cx:pt>
          <cx:pt idx="429">78</cx:pt>
          <cx:pt idx="430">69</cx:pt>
          <cx:pt idx="432">51</cx:pt>
          <cx:pt idx="434">100</cx:pt>
          <cx:pt idx="435">52</cx:pt>
          <cx:pt idx="437">35</cx:pt>
          <cx:pt idx="438">81</cx:pt>
          <cx:pt idx="439">51</cx:pt>
          <cx:pt idx="440">100</cx:pt>
          <cx:pt idx="441">64</cx:pt>
          <cx:pt idx="442">59</cx:pt>
          <cx:pt idx="444">50</cx:pt>
          <cx:pt idx="445">4</cx:pt>
          <cx:pt idx="446">55</cx:pt>
          <cx:pt idx="448">18</cx:pt>
          <cx:pt idx="452">100</cx:pt>
          <cx:pt idx="453">0</cx:pt>
          <cx:pt idx="454">50</cx:pt>
          <cx:pt idx="455">23</cx:pt>
          <cx:pt idx="457">100</cx:pt>
          <cx:pt idx="458">75</cx:pt>
          <cx:pt idx="459">65</cx:pt>
          <cx:pt idx="460">100</cx:pt>
          <cx:pt idx="461">50</cx:pt>
          <cx:pt idx="462">49</cx:pt>
          <cx:pt idx="464">58</cx:pt>
          <cx:pt idx="465">40</cx:pt>
          <cx:pt idx="466">0</cx:pt>
          <cx:pt idx="467">100</cx:pt>
          <cx:pt idx="468">100</cx:pt>
          <cx:pt idx="469">54</cx:pt>
          <cx:pt idx="470">70</cx:pt>
          <cx:pt idx="471">100</cx:pt>
          <cx:pt idx="472">50</cx:pt>
          <cx:pt idx="473">2</cx:pt>
          <cx:pt idx="476">0</cx:pt>
          <cx:pt idx="477">74</cx:pt>
          <cx:pt idx="478">75</cx:pt>
          <cx:pt idx="479">85</cx:pt>
          <cx:pt idx="480">0</cx:pt>
          <cx:pt idx="481">75</cx:pt>
          <cx:pt idx="482">36</cx:pt>
          <cx:pt idx="483">80</cx:pt>
          <cx:pt idx="484">90</cx:pt>
          <cx:pt idx="485">61</cx:pt>
          <cx:pt idx="486">25</cx:pt>
          <cx:pt idx="488">1</cx:pt>
          <cx:pt idx="490">100</cx:pt>
          <cx:pt idx="491">0</cx:pt>
          <cx:pt idx="492">100</cx:pt>
          <cx:pt idx="493">25</cx:pt>
          <cx:pt idx="495">25</cx:pt>
          <cx:pt idx="496">100</cx:pt>
          <cx:pt idx="497">100</cx:pt>
          <cx:pt idx="501">86</cx:pt>
          <cx:pt idx="502">55</cx:pt>
          <cx:pt idx="504">50</cx:pt>
          <cx:pt idx="505">100</cx:pt>
          <cx:pt idx="506">25</cx:pt>
          <cx:pt idx="508">75</cx:pt>
          <cx:pt idx="509">50</cx:pt>
          <cx:pt idx="512">51</cx:pt>
          <cx:pt idx="513">77</cx:pt>
          <cx:pt idx="515">15</cx:pt>
          <cx:pt idx="516">100</cx:pt>
          <cx:pt idx="517">0</cx:pt>
          <cx:pt idx="518">0</cx:pt>
          <cx:pt idx="519">0</cx:pt>
          <cx:pt idx="520">15</cx:pt>
          <cx:pt idx="521">80</cx:pt>
          <cx:pt idx="522">47</cx:pt>
          <cx:pt idx="523">75</cx:pt>
          <cx:pt idx="526">35</cx:pt>
          <cx:pt idx="527">90</cx:pt>
          <cx:pt idx="529">38</cx:pt>
          <cx:pt idx="530">15</cx:pt>
          <cx:pt idx="531">100</cx:pt>
          <cx:pt idx="533">82</cx:pt>
          <cx:pt idx="534">97</cx:pt>
          <cx:pt idx="535">63</cx:pt>
          <cx:pt idx="536">25</cx:pt>
          <cx:pt idx="540">100</cx:pt>
          <cx:pt idx="542">53</cx:pt>
          <cx:pt idx="544">18</cx:pt>
          <cx:pt idx="545">76</cx:pt>
          <cx:pt idx="546">0</cx:pt>
          <cx:pt idx="549">75</cx:pt>
          <cx:pt idx="550">36</cx:pt>
          <cx:pt idx="552">6</cx:pt>
          <cx:pt idx="554">0</cx:pt>
          <cx:pt idx="555">50</cx:pt>
          <cx:pt idx="556">78</cx:pt>
          <cx:pt idx="559">25</cx:pt>
          <cx:pt idx="560">80</cx:pt>
          <cx:pt idx="561">100</cx:pt>
          <cx:pt idx="562">100</cx:pt>
          <cx:pt idx="563">51</cx:pt>
          <cx:pt idx="564">85</cx:pt>
          <cx:pt idx="565">100</cx:pt>
          <cx:pt idx="566">51</cx:pt>
          <cx:pt idx="568">51</cx:pt>
          <cx:pt idx="569">75</cx:pt>
          <cx:pt idx="570">65</cx:pt>
          <cx:pt idx="571">47</cx:pt>
          <cx:pt idx="572">50</cx:pt>
          <cx:pt idx="574">90</cx:pt>
          <cx:pt idx="575">35</cx:pt>
          <cx:pt idx="576">0</cx:pt>
          <cx:pt idx="596">10</cx:pt>
          <cx:pt idx="601">0</cx:pt>
          <cx:pt idx="605">88</cx:pt>
          <cx:pt idx="609">75</cx:pt>
          <cx:pt idx="610">2</cx:pt>
          <cx:pt idx="611">0</cx:pt>
          <cx:pt idx="612">0</cx:pt>
          <cx:pt idx="614">0</cx:pt>
          <cx:pt idx="621">0</cx:pt>
          <cx:pt idx="624">70</cx:pt>
          <cx:pt idx="628">77</cx:pt>
          <cx:pt idx="630">84</cx:pt>
          <cx:pt idx="635">25</cx:pt>
          <cx:pt idx="640">0</cx:pt>
          <cx:pt idx="643">100</cx:pt>
          <cx:pt idx="646">100</cx:pt>
          <cx:pt idx="647">76</cx:pt>
          <cx:pt idx="648">80</cx:pt>
          <cx:pt idx="652">0</cx:pt>
          <cx:pt idx="654">75</cx:pt>
          <cx:pt idx="657">65</cx:pt>
          <cx:pt idx="659">50</cx:pt>
          <cx:pt idx="660">35</cx:pt>
          <cx:pt idx="662">100</cx:pt>
          <cx:pt idx="663">30</cx:pt>
          <cx:pt idx="665">48</cx:pt>
          <cx:pt idx="666">50</cx:pt>
          <cx:pt idx="667">100</cx:pt>
          <cx:pt idx="668">0</cx:pt>
          <cx:pt idx="671">62</cx:pt>
          <cx:pt idx="672">76</cx:pt>
          <cx:pt idx="675">25</cx:pt>
          <cx:pt idx="679">50</cx:pt>
          <cx:pt idx="680">21</cx:pt>
          <cx:pt idx="681">0</cx:pt>
          <cx:pt idx="682">52</cx:pt>
          <cx:pt idx="683">75</cx:pt>
          <cx:pt idx="684">6</cx:pt>
          <cx:pt idx="685">70</cx:pt>
          <cx:pt idx="686">100</cx:pt>
          <cx:pt idx="688">7</cx:pt>
          <cx:pt idx="689">100</cx:pt>
          <cx:pt idx="690">0</cx:pt>
          <cx:pt idx="691">2</cx:pt>
          <cx:pt idx="692">0</cx:pt>
          <cx:pt idx="694">31</cx:pt>
          <cx:pt idx="695">50</cx:pt>
          <cx:pt idx="696">0</cx:pt>
          <cx:pt idx="709">75</cx:pt>
          <cx:pt idx="711">100</cx:pt>
          <cx:pt idx="712">86</cx:pt>
          <cx:pt idx="715">50</cx:pt>
          <cx:pt idx="719">85</cx:pt>
          <cx:pt idx="722">0</cx:pt>
          <cx:pt idx="723">77</cx:pt>
          <cx:pt idx="724">53</cx:pt>
          <cx:pt idx="725">80</cx:pt>
          <cx:pt idx="727">35</cx:pt>
          <cx:pt idx="728">0</cx:pt>
          <cx:pt idx="730">30</cx:pt>
          <cx:pt idx="731">50</cx:pt>
          <cx:pt idx="732">25</cx:pt>
          <cx:pt idx="733">0</cx:pt>
          <cx:pt idx="734">77</cx:pt>
          <cx:pt idx="736">77</cx:pt>
          <cx:pt idx="737">52</cx:pt>
          <cx:pt idx="738">100</cx:pt>
          <cx:pt idx="739">10</cx:pt>
          <cx:pt idx="740">71</cx:pt>
          <cx:pt idx="741">53</cx:pt>
          <cx:pt idx="742">21</cx:pt>
          <cx:pt idx="743">100</cx:pt>
          <cx:pt idx="745">32</cx:pt>
          <cx:pt idx="746">0</cx:pt>
          <cx:pt idx="747">50</cx:pt>
          <cx:pt idx="748">100</cx:pt>
          <cx:pt idx="750">25</cx:pt>
          <cx:pt idx="752">78</cx:pt>
          <cx:pt idx="755">100</cx:pt>
          <cx:pt idx="758">100</cx:pt>
          <cx:pt idx="759">0</cx:pt>
          <cx:pt idx="762">33</cx:pt>
          <cx:pt idx="763">82</cx:pt>
          <cx:pt idx="764">0</cx:pt>
          <cx:pt idx="765">50</cx:pt>
          <cx:pt idx="767">52</cx:pt>
          <cx:pt idx="770">100</cx:pt>
          <cx:pt idx="775">25</cx:pt>
          <cx:pt idx="776">79</cx:pt>
          <cx:pt idx="777">100</cx:pt>
          <cx:pt idx="780">10</cx:pt>
          <cx:pt idx="783">50</cx:pt>
          <cx:pt idx="784">30</cx:pt>
          <cx:pt idx="785">25</cx:pt>
          <cx:pt idx="786">25</cx:pt>
          <cx:pt idx="787">100</cx:pt>
          <cx:pt idx="788">36</cx:pt>
          <cx:pt idx="789">0</cx:pt>
          <cx:pt idx="790">65</cx:pt>
          <cx:pt idx="792">0</cx:pt>
          <cx:pt idx="793">100</cx:pt>
          <cx:pt idx="795">94</cx:pt>
          <cx:pt idx="799">76</cx:pt>
          <cx:pt idx="800">50</cx:pt>
          <cx:pt idx="801">20</cx:pt>
          <cx:pt idx="802">0</cx:pt>
          <cx:pt idx="803">45</cx:pt>
          <cx:pt idx="804">80</cx:pt>
          <cx:pt idx="805">50</cx:pt>
          <cx:pt idx="809">50</cx:pt>
          <cx:pt idx="810">89</cx:pt>
          <cx:pt idx="812">49</cx:pt>
          <cx:pt idx="814">100</cx:pt>
          <cx:pt idx="815">25</cx:pt>
          <cx:pt idx="816">50</cx:pt>
          <cx:pt idx="817">100</cx:pt>
          <cx:pt idx="819">25</cx:pt>
          <cx:pt idx="820">42</cx:pt>
          <cx:pt idx="821">25</cx:pt>
          <cx:pt idx="824">100</cx:pt>
          <cx:pt idx="826">4</cx:pt>
          <cx:pt idx="827">100</cx:pt>
          <cx:pt idx="832">65</cx:pt>
          <cx:pt idx="833">75</cx:pt>
          <cx:pt idx="834">25</cx:pt>
          <cx:pt idx="835">20</cx:pt>
          <cx:pt idx="838">52</cx:pt>
          <cx:pt idx="840">25</cx:pt>
          <cx:pt idx="843">100</cx:pt>
          <cx:pt idx="844">1</cx:pt>
          <cx:pt idx="845">69</cx:pt>
          <cx:pt idx="846">77</cx:pt>
          <cx:pt idx="848">50</cx:pt>
          <cx:pt idx="849">1</cx:pt>
          <cx:pt idx="850">50</cx:pt>
          <cx:pt idx="852">35</cx:pt>
          <cx:pt idx="854">25</cx:pt>
          <cx:pt idx="855">98</cx:pt>
          <cx:pt idx="856">27</cx:pt>
          <cx:pt idx="857">100</cx:pt>
          <cx:pt idx="858">22</cx:pt>
          <cx:pt idx="862">55</cx:pt>
          <cx:pt idx="863">26</cx:pt>
          <cx:pt idx="866">100</cx:pt>
          <cx:pt idx="867">100</cx:pt>
          <cx:pt idx="870">62</cx:pt>
          <cx:pt idx="873">50</cx:pt>
          <cx:pt idx="875">13</cx:pt>
          <cx:pt idx="879">90</cx:pt>
          <cx:pt idx="880">85</cx:pt>
          <cx:pt idx="881">80</cx:pt>
          <cx:pt idx="883">100</cx:pt>
          <cx:pt idx="884">100</cx:pt>
          <cx:pt idx="885">50</cx:pt>
          <cx:pt idx="886">100</cx:pt>
          <cx:pt idx="887">50</cx:pt>
          <cx:pt idx="889">40</cx:pt>
          <cx:pt idx="891">62</cx:pt>
          <cx:pt idx="892">25</cx:pt>
          <cx:pt idx="893">50</cx:pt>
          <cx:pt idx="894">18</cx:pt>
          <cx:pt idx="898">79</cx:pt>
          <cx:pt idx="899">25</cx:pt>
          <cx:pt idx="900">38</cx:pt>
          <cx:pt idx="903">50</cx:pt>
          <cx:pt idx="905">0</cx:pt>
          <cx:pt idx="907">70</cx:pt>
          <cx:pt idx="908">25</cx:pt>
          <cx:pt idx="909">83</cx:pt>
          <cx:pt idx="913">50</cx:pt>
          <cx:pt idx="914">50</cx:pt>
          <cx:pt idx="916">97</cx:pt>
          <cx:pt idx="918">53</cx:pt>
          <cx:pt idx="919">100</cx:pt>
          <cx:pt idx="920">75</cx:pt>
          <cx:pt idx="921">0</cx:pt>
          <cx:pt idx="923">0</cx:pt>
          <cx:pt idx="924">75</cx:pt>
          <cx:pt idx="925">1</cx:pt>
          <cx:pt idx="926">5</cx:pt>
          <cx:pt idx="927">100</cx:pt>
          <cx:pt idx="928">53</cx:pt>
          <cx:pt idx="932">100</cx:pt>
          <cx:pt idx="933">100</cx:pt>
          <cx:pt idx="934">20</cx:pt>
          <cx:pt idx="935">100</cx:pt>
          <cx:pt idx="936">50</cx:pt>
          <cx:pt idx="937">70</cx:pt>
          <cx:pt idx="938">65</cx:pt>
          <cx:pt idx="939">0</cx:pt>
          <cx:pt idx="940">0</cx:pt>
          <cx:pt idx="946">19</cx:pt>
          <cx:pt idx="949">16</cx:pt>
          <cx:pt idx="950">25</cx:pt>
          <cx:pt idx="953">15</cx:pt>
          <cx:pt idx="957">40</cx:pt>
          <cx:pt idx="959">50</cx:pt>
          <cx:pt idx="960">21</cx:pt>
          <cx:pt idx="961">0</cx:pt>
          <cx:pt idx="962">78</cx:pt>
          <cx:pt idx="963">73</cx:pt>
          <cx:pt idx="964">50</cx:pt>
          <cx:pt idx="965">31</cx:pt>
          <cx:pt idx="966">25</cx:pt>
          <cx:pt idx="968">48</cx:pt>
          <cx:pt idx="970">77</cx:pt>
          <cx:pt idx="972">25</cx:pt>
          <cx:pt idx="973">50</cx:pt>
          <cx:pt idx="975">90</cx:pt>
          <cx:pt idx="976">80</cx:pt>
          <cx:pt idx="977">30</cx:pt>
          <cx:pt idx="978">20</cx:pt>
          <cx:pt idx="979">0</cx:pt>
          <cx:pt idx="982">100</cx:pt>
          <cx:pt idx="983">100</cx:pt>
          <cx:pt idx="989">10</cx:pt>
          <cx:pt idx="991">0</cx:pt>
          <cx:pt idx="993">25</cx:pt>
          <cx:pt idx="994">50</cx:pt>
          <cx:pt idx="1000">100</cx:pt>
          <cx:pt idx="1001">27</cx:pt>
          <cx:pt idx="1003">10</cx:pt>
          <cx:pt idx="1006">0</cx:pt>
          <cx:pt idx="1009">36</cx:pt>
          <cx:pt idx="1010">100</cx:pt>
          <cx:pt idx="1014">90</cx:pt>
          <cx:pt idx="1017">75</cx:pt>
          <cx:pt idx="1020">50</cx:pt>
          <cx:pt idx="1021">51</cx:pt>
          <cx:pt idx="1022">50</cx:pt>
          <cx:pt idx="1025">55</cx:pt>
          <cx:pt idx="1026">100</cx:pt>
          <cx:pt idx="1027">50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b="1"/>
            </a:pPr>
            <a:r>
              <a:rPr lang="en-US" sz="1400" b="1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Q11: </a:t>
            </a:r>
            <a:r>
              <a:rPr lang="en-US" sz="1400" b="1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Based on your experiences with remote learning, what combination of future online courses would you like to be synchronous (synchronous meeting is scheduled, live, virtual Zoom/Collaborate class sessions) [0-100]</a:t>
            </a:r>
            <a:endParaRPr lang="en-US" sz="1400" b="1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A1E17A98-68B0-4090-AA28-7386E9A2EDD8}">
          <cx:dataId val="0"/>
          <cx:layoutPr>
            <cx:binning intervalClosed="r">
              <cx:binSize val="12.5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F3EF-7D3C-49C7-9798-D0B544BC6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B3097-E0D8-43CF-8452-C542A2AFA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34998-3CE9-43BE-97F7-8D1BFB1A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6EF4C-A283-4A5A-9F06-18C5C8F4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C7B92-4E11-47DC-B967-FDB736AD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4862-756B-48BF-97FC-D14F2E55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25D87-2FD6-48A4-B961-B80791BFC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9ECD-186C-4963-94EF-13C9A7AD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5ADA8-F5EF-4C6B-9F9A-149771EE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6F51-03D0-4F5A-B3B0-707C897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C7A0A4-54D5-4A64-B33A-61F1F78C6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46E11-9FBB-40BB-8915-AA6F07080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7ADF5-8F51-4E19-8508-0C559713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4F2F-F3AD-476E-A858-B621A3FA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8BC83-A1A8-42D2-A4E4-147F2C35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620D-698D-454E-99F8-55D82A13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99AD-00E3-4651-9725-D887476B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C82D-EB56-4540-B8BF-9BF13E88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F1D9-7EC8-49A3-A5E1-1CB49501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63B6-6D49-46D0-8639-CF7D5E77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7953-77D2-48AD-8221-9209BCAD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29EA1-B44A-407C-8540-4A304EA61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E4EF7-EC26-409C-941D-04D6A73B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70637-24D9-4786-9B52-48FF4A61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A9E8E-0690-42E8-83D4-3DB6C81C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3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B4C2-CC34-4957-BE4B-E1C8457B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DFAE2-9B81-4B75-9CAF-246AF4609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73A02-8668-46BE-A584-FDCA575B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08D94-20E8-4BC8-8365-2A6DAE23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79362-175F-49A3-B753-685D401E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67807-8973-4571-A3C2-A9349415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6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C50C-A782-434C-89F2-1B92A9B8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F7415-FECA-49D4-9375-0AA12D0C1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C85AC-4BFF-4BC1-8D26-933F245BA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500E1-8436-42D8-892D-8A843FA72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482714-22A6-415B-9229-C0C8C2E8A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A367D8-444E-437A-9BAC-7D9451EA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CEB6C-B5C3-4E76-9B0E-EF99842B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214D4-3DF0-48A4-9F79-AEDEF8CD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5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C9CB-20FF-41DB-95E0-D8641BE5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0820B-5B6A-47C5-9FCF-2A995750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272BD-9223-4F39-8D11-24B3260E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F61C8-5CDE-48AB-859C-1E6B67CB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909BA-8BC8-4366-80EE-FA3EA89C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D5992-1DB1-482D-AB92-648248EB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B18DF-38F2-452B-852E-7F5713D0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5DF6-C278-42C1-9C76-890C89BD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9028-C3F8-4BA0-B75F-EE0CA15A5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CBD96-812F-4AA3-A82E-6EF57CFD8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6A40A-0159-44C5-805E-3660A239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ED349-9855-4C09-84F2-A9D16255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497CA-0957-4A03-AE1D-FE806BCC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CFB5-E89B-434F-ABED-9706EAB72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86AAA-165D-4E0B-9858-66084C5F6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10AFF-E11C-4B8A-B48F-120AF7E81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1500D-3FE4-451B-B8EF-DC2A0629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426F7-856C-45C4-87A8-6107CD2C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A8023-0AEF-4874-9D87-F2550F28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6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5C662-722A-4DB2-B2DB-EBDCAC153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79192-0544-4905-8D2F-441EE9B1B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9A51D-3301-4518-91E9-1284DF957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3017-0FAA-4BC8-B6A7-45E32A1DA49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F9C52-F94F-42A9-9293-1BDAD9C44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E7A57-E118-487E-9430-8130A1C29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7E07-9A42-4F26-8867-809CC4EE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3476920722?pwd=WFdjWFI5OThTSGF5ZGNob21TVkFpZz0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ingsborough.qualtrics.com/jfe/form/SV_dg20zCjiscSZj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8B222-D0A7-427A-B488-9882E6CF2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6651"/>
          </a:xfrm>
        </p:spPr>
        <p:txBody>
          <a:bodyPr/>
          <a:lstStyle/>
          <a:p>
            <a:r>
              <a:rPr lang="en-US" dirty="0"/>
              <a:t>DATA FIG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A525C-4DAD-4E46-855A-520C02CE8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6667"/>
            <a:ext cx="9144000" cy="3533313"/>
          </a:xfrm>
        </p:spPr>
        <p:txBody>
          <a:bodyPr>
            <a:normAutofit/>
          </a:bodyPr>
          <a:lstStyle/>
          <a:p>
            <a:r>
              <a:rPr lang="en-US" sz="3000" dirty="0"/>
              <a:t>November 2, 2021 @ 11:30</a:t>
            </a:r>
          </a:p>
          <a:p>
            <a:endParaRPr lang="en-US" sz="1400" dirty="0"/>
          </a:p>
          <a:p>
            <a:pPr algn="l"/>
            <a:endParaRPr lang="en-US" sz="1500" b="0" i="0" dirty="0">
              <a:solidFill>
                <a:srgbClr val="000000"/>
              </a:solidFill>
              <a:effectLst/>
              <a:latin typeface="Calibri" panose="020F0502020204030204" pitchFamily="34" charset="0"/>
              <a:hlinkClick r:id="rId2"/>
            </a:endParaRPr>
          </a:p>
          <a:p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https://us02web.zoom.us/j/3476920722?pwd=WFdjWFI5OThTSGF5ZGNob21TVkFpZz09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Meeting ID: 347 692 0722</a:t>
            </a:r>
          </a:p>
          <a:p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Passcode: 2021</a:t>
            </a:r>
          </a:p>
          <a:p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tap mobile</a:t>
            </a:r>
          </a:p>
          <a:p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+16465588656,,3476920722# US (New York)</a:t>
            </a:r>
          </a:p>
          <a:p>
            <a:r>
              <a:rPr lang="en-US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+13017158592,,3476920722# US (Washington DC)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27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3113-A499-4A07-82C4-94BCDDF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question regarding Enrollment Status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A366-E521-4283-A27E-62ADB99A0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question before Q18: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best describes your enrollment at Kingsborough?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5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5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5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4</a:t>
            </a:r>
            <a:r>
              <a:rPr lang="en-US" sz="25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5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 or more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9049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51DF-B65A-4E96-81CC-24E4738F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Fall 2021 Student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61918-19B2-4638-B3AF-3914164B9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Delete Q10 (Keep 11 instead)</a:t>
            </a:r>
          </a:p>
          <a:p>
            <a:r>
              <a:rPr lang="en-US" dirty="0"/>
              <a:t>Delete Q 12 &amp; 13 on </a:t>
            </a:r>
            <a:r>
              <a:rPr lang="en-US" dirty="0" err="1"/>
              <a:t>HyFlex</a:t>
            </a:r>
            <a:endParaRPr lang="en-US" dirty="0"/>
          </a:p>
          <a:p>
            <a:r>
              <a:rPr lang="en-US" dirty="0"/>
              <a:t>Delete Q 14 – Q16 </a:t>
            </a:r>
          </a:p>
          <a:p>
            <a:r>
              <a:rPr lang="en-US" dirty="0"/>
              <a:t>Add a question on enrollment status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Please take the survey as a student:</a:t>
            </a:r>
          </a:p>
          <a:p>
            <a:r>
              <a:rPr lang="en-US" b="0" i="0" dirty="0">
                <a:solidFill>
                  <a:srgbClr val="32363A"/>
                </a:solidFill>
                <a:effectLst/>
                <a:latin typeface="72"/>
                <a:hlinkClick r:id="rId2"/>
              </a:rPr>
              <a:t>https://kingsborough.qualtrics.com/jfe/form/SV_dg20zCjiscSZjbE</a:t>
            </a:r>
            <a:r>
              <a:rPr lang="en-US" b="0" i="0" dirty="0">
                <a:solidFill>
                  <a:srgbClr val="32363A"/>
                </a:solidFill>
                <a:effectLst/>
                <a:latin typeface="72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B20C-5CA0-48BB-A036-3E037879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Q11 and Delete 10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E19700-0BD5-4CAA-B67A-D093223B0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202" y="1189012"/>
            <a:ext cx="7800308" cy="3534902"/>
          </a:xfr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50EFC0-9573-4111-9116-8F4FEF118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82424"/>
              </p:ext>
            </p:extLst>
          </p:nvPr>
        </p:nvGraphicFramePr>
        <p:xfrm>
          <a:off x="2576512" y="4660406"/>
          <a:ext cx="7038975" cy="1917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589">
                  <a:extLst>
                    <a:ext uri="{9D8B030D-6E8A-4147-A177-3AD203B41FA5}">
                      <a16:colId xmlns:a16="http://schemas.microsoft.com/office/drawing/2014/main" val="3064891130"/>
                    </a:ext>
                  </a:extLst>
                </a:gridCol>
                <a:gridCol w="1886042">
                  <a:extLst>
                    <a:ext uri="{9D8B030D-6E8A-4147-A177-3AD203B41FA5}">
                      <a16:colId xmlns:a16="http://schemas.microsoft.com/office/drawing/2014/main" val="428442977"/>
                    </a:ext>
                  </a:extLst>
                </a:gridCol>
                <a:gridCol w="1347172">
                  <a:extLst>
                    <a:ext uri="{9D8B030D-6E8A-4147-A177-3AD203B41FA5}">
                      <a16:colId xmlns:a16="http://schemas.microsoft.com/office/drawing/2014/main" val="1272489358"/>
                    </a:ext>
                  </a:extLst>
                </a:gridCol>
                <a:gridCol w="1347172">
                  <a:extLst>
                    <a:ext uri="{9D8B030D-6E8A-4147-A177-3AD203B41FA5}">
                      <a16:colId xmlns:a16="http://schemas.microsoft.com/office/drawing/2014/main" val="183462695"/>
                    </a:ext>
                  </a:extLst>
                </a:gridCol>
              </a:tblGrid>
              <a:tr h="55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likely are you to register for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FULLY ASYNCHRONOUS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Combination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Fully Synch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2148459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Likely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57%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5868288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Maybe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3650651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Unlikely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3481752"/>
                  </a:ext>
                </a:extLst>
              </a:tr>
              <a:tr h="3250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Grand 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137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7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41004CD-CA30-4100-8002-8EAAD57B512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8825441"/>
                  </p:ext>
                </p:extLst>
              </p:nvPr>
            </p:nvGraphicFramePr>
            <p:xfrm>
              <a:off x="758301" y="2506662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>
                <a:extLst>
                  <a:ext uri="{FF2B5EF4-FFF2-40B4-BE49-F238E27FC236}">
                    <a16:creationId xmlns:a16="http://schemas.microsoft.com/office/drawing/2014/main" id="{A41004CD-CA30-4100-8002-8EAAD57B51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301" y="2506662"/>
                <a:ext cx="10515600" cy="4351338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E71C9EE-5586-45FD-9982-BE0A052CF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853" y="0"/>
            <a:ext cx="8841742" cy="225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F0BA-4B20-44EC-94D4-C6F0B1F9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556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4AF894-4099-478F-AF13-18740DEF7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152568"/>
              </p:ext>
            </p:extLst>
          </p:nvPr>
        </p:nvGraphicFramePr>
        <p:xfrm>
          <a:off x="622918" y="3467100"/>
          <a:ext cx="10804122" cy="3390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446">
                  <a:extLst>
                    <a:ext uri="{9D8B030D-6E8A-4147-A177-3AD203B41FA5}">
                      <a16:colId xmlns:a16="http://schemas.microsoft.com/office/drawing/2014/main" val="3648909715"/>
                    </a:ext>
                  </a:extLst>
                </a:gridCol>
                <a:gridCol w="1543446">
                  <a:extLst>
                    <a:ext uri="{9D8B030D-6E8A-4147-A177-3AD203B41FA5}">
                      <a16:colId xmlns:a16="http://schemas.microsoft.com/office/drawing/2014/main" val="2491112680"/>
                    </a:ext>
                  </a:extLst>
                </a:gridCol>
                <a:gridCol w="1543446">
                  <a:extLst>
                    <a:ext uri="{9D8B030D-6E8A-4147-A177-3AD203B41FA5}">
                      <a16:colId xmlns:a16="http://schemas.microsoft.com/office/drawing/2014/main" val="803037678"/>
                    </a:ext>
                  </a:extLst>
                </a:gridCol>
                <a:gridCol w="1543446">
                  <a:extLst>
                    <a:ext uri="{9D8B030D-6E8A-4147-A177-3AD203B41FA5}">
                      <a16:colId xmlns:a16="http://schemas.microsoft.com/office/drawing/2014/main" val="1053103406"/>
                    </a:ext>
                  </a:extLst>
                </a:gridCol>
                <a:gridCol w="1543446">
                  <a:extLst>
                    <a:ext uri="{9D8B030D-6E8A-4147-A177-3AD203B41FA5}">
                      <a16:colId xmlns:a16="http://schemas.microsoft.com/office/drawing/2014/main" val="3733777074"/>
                    </a:ext>
                  </a:extLst>
                </a:gridCol>
                <a:gridCol w="1543446">
                  <a:extLst>
                    <a:ext uri="{9D8B030D-6E8A-4147-A177-3AD203B41FA5}">
                      <a16:colId xmlns:a16="http://schemas.microsoft.com/office/drawing/2014/main" val="4223418594"/>
                    </a:ext>
                  </a:extLst>
                </a:gridCol>
                <a:gridCol w="1543446">
                  <a:extLst>
                    <a:ext uri="{9D8B030D-6E8A-4147-A177-3AD203B41FA5}">
                      <a16:colId xmlns:a16="http://schemas.microsoft.com/office/drawing/2014/main" val="2224842250"/>
                    </a:ext>
                  </a:extLst>
                </a:gridCol>
              </a:tblGrid>
              <a:tr h="65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Row Labels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Face-to-face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Hybrid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HyFlex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Online course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(blank)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Grand Total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3421133"/>
                  </a:ext>
                </a:extLst>
              </a:tr>
              <a:tr h="6476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Very Likely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30%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33%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63%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181%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5753904"/>
                  </a:ext>
                </a:extLst>
              </a:tr>
              <a:tr h="33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Likely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51%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56%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35%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44%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251%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34195533"/>
                  </a:ext>
                </a:extLst>
              </a:tr>
              <a:tr h="38184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Very Unlikely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2%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44%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0692699"/>
                  </a:ext>
                </a:extLst>
              </a:tr>
              <a:tr h="33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Unlikely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9%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9%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24%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83%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7863237"/>
                  </a:ext>
                </a:extLst>
              </a:tr>
              <a:tr h="33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Tota l%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558%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3594430"/>
                  </a:ext>
                </a:extLst>
              </a:tr>
              <a:tr h="65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Grand Total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100%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100%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100%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100%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892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661584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AA2F7D4-BCB1-4115-A283-E0F4D83C5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31371" cy="279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B9A3-93BA-4282-A0C8-0F6D9902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Q 12 &amp; 13 about </a:t>
            </a:r>
            <a:r>
              <a:rPr lang="en-US" dirty="0" err="1"/>
              <a:t>HyFlex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EB0F2B1-DC18-4733-AFD1-8EA8552BB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24602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853D-22AB-4108-A211-FDA15A0C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14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FF263-7237-4B95-BFD6-9E3C2182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225"/>
            <a:ext cx="7254387" cy="2551915"/>
          </a:xfrm>
          <a:prstGeom prst="rect">
            <a:avLst/>
          </a:prstGeom>
        </p:spPr>
      </p:pic>
      <p:pic>
        <p:nvPicPr>
          <p:cNvPr id="11" name="Object 2">
            <a:extLst>
              <a:ext uri="{FF2B5EF4-FFF2-40B4-BE49-F238E27FC236}">
                <a16:creationId xmlns:a16="http://schemas.microsoft.com/office/drawing/2014/main" id="{A816E86A-E657-49AD-B36D-EEEA514482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6760" y="2961472"/>
            <a:ext cx="6125240" cy="382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6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853D-22AB-4108-A211-FDA15A0C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49FF24-451C-4CBF-A555-90108C259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" y="1495425"/>
            <a:ext cx="7737144" cy="2414587"/>
          </a:xfrm>
          <a:prstGeom prst="rect">
            <a:avLst/>
          </a:prstGeom>
        </p:spPr>
      </p:pic>
      <p:pic>
        <p:nvPicPr>
          <p:cNvPr id="9" name="Object 2">
            <a:extLst>
              <a:ext uri="{FF2B5EF4-FFF2-40B4-BE49-F238E27FC236}">
                <a16:creationId xmlns:a16="http://schemas.microsoft.com/office/drawing/2014/main" id="{107051F4-83CA-49B4-8A2A-46451AFC116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0067" y="2233613"/>
            <a:ext cx="7214899" cy="4509312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6B2595B-C2BB-4487-AD55-0C08AF9DC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5067"/>
              </p:ext>
            </p:extLst>
          </p:nvPr>
        </p:nvGraphicFramePr>
        <p:xfrm>
          <a:off x="5777898" y="3910012"/>
          <a:ext cx="4819420" cy="20014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917">
                <a:tc>
                  <a:txBody>
                    <a:bodyPr/>
                    <a:lstStyle/>
                    <a:p>
                      <a:r>
                        <a:rPr lang="en-US" sz="11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17"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66.78%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17"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Phone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3.39%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917"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9.01%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917">
                <a:tc>
                  <a:txBody>
                    <a:bodyPr/>
                    <a:lstStyle/>
                    <a:p>
                      <a:r>
                        <a:rPr lang="en-US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Video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18.60%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917"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2.22%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91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485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853D-22AB-4108-A211-FDA15A0C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8143"/>
            <a:ext cx="10515600" cy="1325563"/>
          </a:xfrm>
        </p:spPr>
        <p:txBody>
          <a:bodyPr/>
          <a:lstStyle/>
          <a:p>
            <a:r>
              <a:rPr lang="en-US" dirty="0"/>
              <a:t>Delete 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824973-F694-4910-8544-CC51BE4F3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895638"/>
            <a:ext cx="8117840" cy="3238500"/>
          </a:xfrm>
          <a:prstGeom prst="rect">
            <a:avLst/>
          </a:prstGeom>
        </p:spPr>
      </p:pic>
      <p:pic>
        <p:nvPicPr>
          <p:cNvPr id="8" name="Object 2">
            <a:extLst>
              <a:ext uri="{FF2B5EF4-FFF2-40B4-BE49-F238E27FC236}">
                <a16:creationId xmlns:a16="http://schemas.microsoft.com/office/drawing/2014/main" id="{69A8460F-9A67-4B94-B804-455A31DBA6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2359" y="2943513"/>
            <a:ext cx="6773441" cy="388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4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369</Words>
  <Application>Microsoft Office PowerPoint</Application>
  <PresentationFormat>Widescreen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72</vt:lpstr>
      <vt:lpstr>Arial</vt:lpstr>
      <vt:lpstr>Calibri</vt:lpstr>
      <vt:lpstr>Calibri Light</vt:lpstr>
      <vt:lpstr>Office Theme</vt:lpstr>
      <vt:lpstr>DATA FIG</vt:lpstr>
      <vt:lpstr>Suggestions for Fall 2021 Student Survey</vt:lpstr>
      <vt:lpstr>Choose Q11 and Delete 10</vt:lpstr>
      <vt:lpstr>PowerPoint Presentation</vt:lpstr>
      <vt:lpstr>PowerPoint Presentation</vt:lpstr>
      <vt:lpstr>Delete Q 12 &amp; 13 about HyFlex</vt:lpstr>
      <vt:lpstr>Delete 14</vt:lpstr>
      <vt:lpstr>Delete 15</vt:lpstr>
      <vt:lpstr>Delete 16</vt:lpstr>
      <vt:lpstr>Add a question regarding Enrollment Status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Dorina Tila</dc:creator>
  <cp:lastModifiedBy>Dorina Tila</cp:lastModifiedBy>
  <cp:revision>5</cp:revision>
  <dcterms:created xsi:type="dcterms:W3CDTF">2021-11-02T04:53:53Z</dcterms:created>
  <dcterms:modified xsi:type="dcterms:W3CDTF">2021-11-02T06:02:12Z</dcterms:modified>
</cp:coreProperties>
</file>