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3D1C-7361-4566-900E-BC2D5647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2292C-8913-447B-8993-3745268B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E7BE0-1E1E-4A12-B026-26AE8348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F7DF1-076A-4B6E-9BD5-E9B2B529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01C62-DE99-4B9A-8BAA-2F7AB8DA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4CA0-6848-4738-BE8E-A6899408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BADC7-DD71-4427-BA59-D0A6B0CB0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0F66-89DF-4896-BCC1-54F6BD2E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8389-5B17-4831-8C30-E05EF8EA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64872-96A3-43FD-99A6-486268BE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2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45AE2-C2F8-49D5-996D-6916C4B11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E326A-7B7B-4FD2-BBD1-097439813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C3DAE-0FEB-426E-9ABC-43E338F7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7B6F-9049-41A9-81E3-68B1CB44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0CC0D-38E8-4FB8-A2A4-E0EAA2DA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5451-518B-40CA-BED8-2276CFBF3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260D-098B-4E8B-B875-E4561DDE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FD6E3-0AFF-40CA-A399-2F91E0C8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5A8F-AD82-43C5-B632-36AD26E0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18D0-6F6B-4991-BE2A-9B4BFC18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3967-8A84-486A-8CC9-2F85757A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1949B-1711-4742-AB21-3AEDE5246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99E21-C9F2-4575-825B-5F4CF60D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B8D69-82DB-452C-893F-731CD64E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0E23-0FFF-4B21-8BF5-1B0A6EF3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7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AB9A-BF61-416E-AB6F-CC729D13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3458D-3C22-4351-B3F7-CC9349BEA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7A01A-65E6-4034-BDAC-5140A662B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4DD75-1B8A-426E-A23B-A6741E6B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89966-D880-41AB-975E-AE0A87385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D2C0D-4F60-4C64-9167-7B1E7A1B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299A-475B-4E81-9960-166BA944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E1ABB-F294-4E06-BE57-9746FB075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BAC5-E376-4524-9E67-1CCF28694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C912F-F434-440C-B6B0-6895F4406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8881AE-D817-4540-B648-3068988A4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86C6FA-6A70-4AC2-82F0-56EC66CC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22539-DD53-4B38-BDDE-0318F12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C0706-D608-4618-9F5B-995452AA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6AD03-666C-4F78-8CA8-1C337566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2F7B0-58EE-4EBC-87D0-4116CDF5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708DC-3C1E-4E4E-871E-D21A8039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92735-178C-4BC3-9BEC-64591FEB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C778F-03FA-435C-9F99-E36E8F81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43A3A-5713-442C-9CBB-E5E075D9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592C7-3A24-4F3D-9C39-26FD07F4F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4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5F04-19D2-41E2-BB80-ABC36042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A978B-E4B3-401E-B1E0-6F04ADE6E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BF82E-01C2-4FBB-B911-252C02DFD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B6718-CC23-45CD-A1FE-96C0A53B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2D67E-497E-450E-85A0-35804336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FD42-5C93-487C-8BDE-C7FA1986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1891-23E7-4192-9EDB-D81A1A3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CEBA80-0E18-4770-BB71-7866512D6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E08F5-E174-48EA-84DB-AFFBCE6BD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E6BF3-4795-4328-AC5B-51A4B7729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FB3EB-A046-4664-9D5C-792BC43C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14AFD-4079-43EB-ABF3-1F9CAAD4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112C6-961A-4E8B-87E9-30DB43318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4C3F7-38FC-440F-AA1E-DD84E00C9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181F-29C6-41CA-83E0-0BDA360D7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E97-4D4C-491A-95BA-0E813B0B44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9543-37C1-491E-A755-C46E21BD5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B3B3C-AB1B-4736-BFDB-29CD7AF7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038C-6820-4534-86BD-DA863187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4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dn2.hubspot.net/hubfs/4254080/SimpsonScarborough%20National%20Student%20Survey%2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rpe.org/thelens/students-count-highlights-covid-19-student-survey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dsconsortium.org/heds-covid-19-response-information/#Summary" TargetMode="External"/><Relationship Id="rId13" Type="http://schemas.openxmlformats.org/officeDocument/2006/relationships/hyperlink" Target="https://www.studentsenateccc.org/communication/covid-19-survey-report.html" TargetMode="External"/><Relationship Id="rId18" Type="http://schemas.openxmlformats.org/officeDocument/2006/relationships/hyperlink" Target="https://sr.ithaka.org/wp-content/uploads/2020/10/SR-Report-Student-and-Faculty-Experiences-with-Emergency-Remote-Learning-102220.pdf" TargetMode="External"/><Relationship Id="rId3" Type="http://schemas.openxmlformats.org/officeDocument/2006/relationships/hyperlink" Target="https://www.activeminds.org/wp-content/uploads/2020/04/Student-Survey-Infographic.pdf" TargetMode="External"/><Relationship Id="rId7" Type="http://schemas.openxmlformats.org/officeDocument/2006/relationships/hyperlink" Target="https://gui2de.georgetown.edu/covid-19/#news" TargetMode="External"/><Relationship Id="rId12" Type="http://schemas.openxmlformats.org/officeDocument/2006/relationships/hyperlink" Target="http://skylinecollege.edu/prie/assets/surveyresults/studentfeedback/COVID19-StudentSurveyResults-202004.pdf" TargetMode="External"/><Relationship Id="rId17" Type="http://schemas.openxmlformats.org/officeDocument/2006/relationships/hyperlink" Target="https://www.surveymonkey.com/curiosity/surveymonkey-poll-distance-learning-college-students-covid/" TargetMode="External"/><Relationship Id="rId2" Type="http://schemas.openxmlformats.org/officeDocument/2006/relationships/hyperlink" Target="https://philonedtech.com/making-sense-of-the-many-college-student-covid-19-surveys/" TargetMode="External"/><Relationship Id="rId16" Type="http://schemas.openxmlformats.org/officeDocument/2006/relationships/hyperlink" Target="https://www.csac.ca.gov/sites/main/files/file-attachments/2020_covid19_student_survey.pdf?15941720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y.com/Publication/vwLUAssets/ey-parthenon-student-survey-on-remote-learning-sent-to-chronicle/$File/ey-parthenon-student-survey-on-remote-learning-sent-to-chronicle.pdf" TargetMode="External"/><Relationship Id="rId11" Type="http://schemas.openxmlformats.org/officeDocument/2006/relationships/hyperlink" Target="https://cdn2.hubspot.net/hubfs/4254080/SimpsonScarborough%20National%20Student%20Survey%20.pdf" TargetMode="External"/><Relationship Id="rId5" Type="http://schemas.openxmlformats.org/officeDocument/2006/relationships/hyperlink" Target="https://er.educause.edu/blogs/2020/5/educause-covid-19-quickpoll-results-fall-planning-for-education-and-student-support" TargetMode="External"/><Relationship Id="rId15" Type="http://schemas.openxmlformats.org/officeDocument/2006/relationships/hyperlink" Target="https://www.crpe.org/thelens/students-count-highlights-covid-19-student-surveys" TargetMode="External"/><Relationship Id="rId10" Type="http://schemas.openxmlformats.org/officeDocument/2006/relationships/hyperlink" Target="https://www.niche.com/about/enrollment-insights/impact-of-coronavirus-on-students-academic-progress-and-college-plans#college" TargetMode="External"/><Relationship Id="rId4" Type="http://schemas.openxmlformats.org/officeDocument/2006/relationships/hyperlink" Target="https://www.brightspotstrategy.com/whitepaper/student-experience-snapshot-covid-19/" TargetMode="External"/><Relationship Id="rId9" Type="http://schemas.openxmlformats.org/officeDocument/2006/relationships/hyperlink" Target="https://sr.ithaka.org/blog/student-experiences-during-covid-19/" TargetMode="External"/><Relationship Id="rId14" Type="http://schemas.openxmlformats.org/officeDocument/2006/relationships/hyperlink" Target="https://digitalpromise.org/wp-content/uploads/2020/07/ELE_CoBrand_DP_FINAL_3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minds.org/wp-content/uploads/2020/04/Student-Survey-Infographic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ghtspotstrategy.com/whitepaper/student-experience-snapshot-covid-1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7F34-B9FB-4B33-BC79-C57D7E565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surveys</a:t>
            </a:r>
          </a:p>
        </p:txBody>
      </p:sp>
    </p:spTree>
    <p:extLst>
      <p:ext uri="{BB962C8B-B14F-4D97-AF65-F5344CB8AC3E}">
        <p14:creationId xmlns:p14="http://schemas.microsoft.com/office/powerpoint/2010/main" val="7908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Simpson Scarborough - Higher Ed and COVID-19 National Student Survey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https://cdn2.hubspot.net/hubfs/4254080/SimpsonScarborough%20National%20Student%20Survey%20.pdf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2F3E-5BEF-4CD9-BBD8-E0DD11D5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Highschool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89% Still planning to enroll at a traditional, 4-year college/university in Fall 2020.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8% Decided not to attend a traditional, 4-year college/ university in Fall 2020 due to the COVID-19 outbreak in the US.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3% Decided not to attend a traditional, 4-year college/ university in Fall 2020 for a reason other than COVID-19.</a:t>
            </a:r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 we have a similar question about transferring students to 4-year colleges. </a:t>
            </a:r>
          </a:p>
          <a:p>
            <a:pPr marL="0" indent="0">
              <a:buNone/>
            </a:pPr>
            <a:endParaRPr lang="en-US" sz="1800" b="1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access to a quiet place to study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Yes, it's reliable		Yes, but it's NOT reliable		No, I do not have access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3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https://www.crpe.org/thelens/students-count-highlights-covid-19-student-surveys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79BDBD1-8CB8-40FD-B812-7DB26562F0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1991361"/>
            <a:ext cx="9144351" cy="3838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614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STUDENT AID COMMISSION COVID-19 Student Survey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https://www.csac.ca.gov/sites/main/files/file-attachments/2020_covid19_student_survey.pdf?1594172054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382EB4-35BC-47E5-9490-05FB8B4162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856105"/>
            <a:ext cx="11633200" cy="4443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0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STUDENT AID COMMISSION COVID-19 Student Survey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https://www.csac.ca.gov/sites/main/files/file-attachments/2020_covid19_student_survey.pdf?1594172054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A8DEE62-D8B1-4A89-8DF2-567F8699D54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0560"/>
            <a:ext cx="10896600" cy="383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058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STUDENT AID COMMISSION COVID-19 Student Survey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https://www.csac.ca.gov/sites/main/files/file-attachments/2020_covid19_student_survey.pdf?1594172054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CA818B-8C90-477E-9B3E-B622A5BD09C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1584960"/>
            <a:ext cx="11186160" cy="4409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3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STUDENT AID COMMISSION COVID-19 Student Survey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https://www.csac.ca.gov/sites/main/files/file-attachments/2020_covid19_student_survey.pdf?1594172054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64B18B3-C989-4A88-9A86-4B6CD4DF0CE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" y="1690689"/>
            <a:ext cx="10855960" cy="3926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5297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STUDENT AID COMMISSION COVID-19 Student Survey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https://www.csac.ca.gov/sites/main/files/file-attachments/2020_covid19_student_survey.pdf?1594172054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2680F1-BD93-4B2A-B04D-DE7BE968470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690688"/>
            <a:ext cx="11318240" cy="458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9656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Sources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89CDE5-B344-4673-9F82-1AB53AA1E0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88951"/>
              </p:ext>
            </p:extLst>
          </p:nvPr>
        </p:nvGraphicFramePr>
        <p:xfrm>
          <a:off x="294640" y="1330960"/>
          <a:ext cx="11419840" cy="5161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5044">
                  <a:extLst>
                    <a:ext uri="{9D8B030D-6E8A-4147-A177-3AD203B41FA5}">
                      <a16:colId xmlns:a16="http://schemas.microsoft.com/office/drawing/2014/main" val="2869981436"/>
                    </a:ext>
                  </a:extLst>
                </a:gridCol>
                <a:gridCol w="4275044">
                  <a:extLst>
                    <a:ext uri="{9D8B030D-6E8A-4147-A177-3AD203B41FA5}">
                      <a16:colId xmlns:a16="http://schemas.microsoft.com/office/drawing/2014/main" val="3241365971"/>
                    </a:ext>
                  </a:extLst>
                </a:gridCol>
                <a:gridCol w="2869752">
                  <a:extLst>
                    <a:ext uri="{9D8B030D-6E8A-4147-A177-3AD203B41FA5}">
                      <a16:colId xmlns:a16="http://schemas.microsoft.com/office/drawing/2014/main" val="4154438045"/>
                    </a:ext>
                  </a:extLst>
                </a:gridCol>
              </a:tblGrid>
              <a:tr h="1654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700" u="sng" strike="noStrike">
                          <a:effectLst/>
                          <a:hlinkClick r:id="rId2"/>
                        </a:rPr>
                        <a:t>Source:  https://philonedtech.com/making-sense-of-the-many-college-student-covid-19-surveys/ </a:t>
                      </a:r>
                      <a:endParaRPr lang="fr-FR" sz="7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extLst>
                  <a:ext uri="{0D108BD9-81ED-4DB2-BD59-A6C34878D82A}">
                    <a16:rowId xmlns:a16="http://schemas.microsoft.com/office/drawing/2014/main" val="3020635110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Organization conducting survey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Link to survey and/or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Number of survey respondents (n)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extLst>
                  <a:ext uri="{0D108BD9-81ED-4DB2-BD59-A6C34878D82A}">
                    <a16:rowId xmlns:a16="http://schemas.microsoft.com/office/drawing/2014/main" val="2076926907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survey results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95975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Active Minds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3"/>
                        </a:rPr>
                        <a:t>COVID-19 Impact on College Student Mental Health (infographic)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2,086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815837453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college students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338032066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brightspot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4"/>
                        </a:rPr>
                        <a:t>Student Experience Snapshot COVID-19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502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995343921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college students</a:t>
                      </a:r>
                      <a:endParaRPr lang="en-US" sz="800" b="0" i="0" u="none" strike="noStrike">
                        <a:solidFill>
                          <a:srgbClr val="6666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51333599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EDUCAUSE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5"/>
                        </a:rPr>
                        <a:t>COVID-19 QuickPoll Results: Fall Planning for Education and Student Support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579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75183722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higher ed institutions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29240559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EY-Parthenon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6"/>
                        </a:rPr>
                        <a:t>Higher Education and COVID-19 National Student Survey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3,675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294596276"/>
                  </a:ext>
                </a:extLst>
              </a:tr>
              <a:tr h="325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college students (freshman through junior)</a:t>
                      </a:r>
                      <a:endParaRPr lang="en-US" sz="800" b="0" i="0" u="none" strike="noStrike">
                        <a:solidFill>
                          <a:srgbClr val="6666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066872167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Georgetown University Initiative on Innovation, Development &amp; Evaluation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7"/>
                        </a:rPr>
                        <a:t>COVID-19 Student Impact Survey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516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4122165504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students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566044915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Higher Education Data Sharing (HEDS) Consortium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8"/>
                        </a:rPr>
                        <a:t>COVID-19 Institutional Response Student Survey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~20,000 students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730358092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(from 40 institutions)</a:t>
                      </a:r>
                      <a:endParaRPr lang="en-US" sz="800" b="0" i="0" u="none" strike="noStrike">
                        <a:solidFill>
                          <a:srgbClr val="6666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152677821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Ithaka S+R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9"/>
                        </a:rPr>
                        <a:t>Student experiences during COVID-19 (initial review)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480905496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(from select institutions)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580445192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Niche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10"/>
                        </a:rPr>
                        <a:t>Impact of Coronavirus on Students’ Academic Progress and College Plans 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25,068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3515833014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college/grad students</a:t>
                      </a:r>
                      <a:endParaRPr lang="en-US" sz="800" b="0" i="0" u="none" strike="noStrike">
                        <a:solidFill>
                          <a:srgbClr val="6666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959830708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Simpson Scarborough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11"/>
                        </a:rPr>
                        <a:t>Higher Ed and COVID-19 National Student Survey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513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2190370149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college students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59101600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Skyline College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12"/>
                        </a:rPr>
                        <a:t>Student Survey on Transition to Online Learning During COVID-19 Pandemic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1,217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4292704108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Skyline students</a:t>
                      </a:r>
                      <a:endParaRPr lang="en-US" sz="800" b="0" i="0" u="none" strike="noStrike">
                        <a:solidFill>
                          <a:srgbClr val="6666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061828280"/>
                  </a:ext>
                </a:extLst>
              </a:tr>
              <a:tr h="1599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Student Senate for the California Community Colleges (SSCCC)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u="sng" strike="noStrike">
                          <a:effectLst/>
                          <a:hlinkClick r:id="rId13"/>
                        </a:rPr>
                        <a:t>COVID-19 CCC Student Challenges</a:t>
                      </a:r>
                      <a:endParaRPr lang="en-US" sz="8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5786" marR="4649" marT="46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1,690</a:t>
                      </a:r>
                      <a:endParaRPr lang="en-US" sz="800" b="1" i="0" u="none" strike="noStrike">
                        <a:solidFill>
                          <a:srgbClr val="109BC5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009050192"/>
                  </a:ext>
                </a:extLst>
              </a:tr>
              <a:tr h="16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CCC students</a:t>
                      </a:r>
                      <a:endParaRPr lang="en-US" sz="800" b="0" i="0" u="none" strike="noStrike">
                        <a:solidFill>
                          <a:srgbClr val="91919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ctr"/>
                </a:tc>
                <a:extLst>
                  <a:ext uri="{0D108BD9-81ED-4DB2-BD59-A6C34878D82A}">
                    <a16:rowId xmlns:a16="http://schemas.microsoft.com/office/drawing/2014/main" val="1835927503"/>
                  </a:ext>
                </a:extLst>
              </a:tr>
              <a:tr h="1599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Suddenly Online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11573" marR="4649" marT="464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sng" strike="noStrike">
                          <a:effectLst/>
                          <a:hlinkClick r:id="rId14"/>
                        </a:rPr>
                        <a:t>https://digitalpromise.org/wp-content/uploads/2020/07/ELE_CoBrand_DP_FINAL_3.pdf </a:t>
                      </a:r>
                      <a:endParaRPr lang="en-US" sz="5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07530"/>
                  </a:ext>
                </a:extLst>
              </a:tr>
              <a:tr h="1599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CRPE --- ?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11573" marR="4649" marT="464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sng" strike="noStrike">
                          <a:effectLst/>
                          <a:hlinkClick r:id="rId15"/>
                        </a:rPr>
                        <a:t>https://www.crpe.org/thelens/students-count-highlights-covid-19-student-surveys </a:t>
                      </a:r>
                      <a:endParaRPr lang="en-US" sz="5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458803"/>
                  </a:ext>
                </a:extLst>
              </a:tr>
              <a:tr h="2922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CALIFORNIA STUDENT AID COMMISSION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11573" marR="4649" marT="464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sng" strike="noStrike">
                          <a:effectLst/>
                          <a:hlinkClick r:id="rId16"/>
                        </a:rPr>
                        <a:t>https://www.csac.ca.gov/sites/main/files/file-attachments/2020_covid19_student_survey.pdf?1594172054</a:t>
                      </a:r>
                      <a:endParaRPr lang="en-US" sz="5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986955"/>
                  </a:ext>
                </a:extLst>
              </a:tr>
              <a:tr h="1599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SurveyMonkey site - not sure who did it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11573" marR="4649" marT="464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sng" strike="noStrike">
                          <a:effectLst/>
                          <a:hlinkClick r:id="rId17"/>
                        </a:rPr>
                        <a:t>https://www.surveymonkey.com/curiosity/surveymonkey-poll-distance-learning-college-students-covid/</a:t>
                      </a:r>
                      <a:endParaRPr lang="en-US" sz="500" b="0" i="0" u="sng" strike="noStrike">
                        <a:solidFill>
                          <a:srgbClr val="0563C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457783"/>
                  </a:ext>
                </a:extLst>
              </a:tr>
              <a:tr h="1599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CUNY - probably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649" marR="4649" marT="464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sng" strike="noStrike" dirty="0">
                          <a:effectLst/>
                          <a:hlinkClick r:id="rId18"/>
                        </a:rPr>
                        <a:t>https://sr.ithaka.org/wp-content/uploads/2020/10/SR-Report-Student-and-Faculty-Experiences-with-Emergency-Remote-Learning-102220.pdf</a:t>
                      </a:r>
                      <a:endParaRPr lang="en-US" sz="4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9" marR="4649" marT="464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79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49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A558-F31C-49A3-A096-C7CAD05E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Active Minds surveyed 2,086 college students regarding the impact of COVID-19 on their mental health in April 2020. Here is what we learned: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https://www.activeminds.org/wp-content/uploads/2020/04/Student-Survey-Infographic.pdf</a:t>
            </a:r>
            <a:b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has COVID-19 impacted your mental health?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62F43A-771A-4681-A256-864B8EC458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627899"/>
              </p:ext>
            </p:extLst>
          </p:nvPr>
        </p:nvGraphicFramePr>
        <p:xfrm>
          <a:off x="440158" y="1690688"/>
          <a:ext cx="11169443" cy="3746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141">
                  <a:extLst>
                    <a:ext uri="{9D8B030D-6E8A-4147-A177-3AD203B41FA5}">
                      <a16:colId xmlns:a16="http://schemas.microsoft.com/office/drawing/2014/main" val="3241123383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373636511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116055569"/>
                    </a:ext>
                  </a:extLst>
                </a:gridCol>
                <a:gridCol w="2781020">
                  <a:extLst>
                    <a:ext uri="{9D8B030D-6E8A-4147-A177-3AD203B41FA5}">
                      <a16:colId xmlns:a16="http://schemas.microsoft.com/office/drawing/2014/main" val="1051523555"/>
                    </a:ext>
                  </a:extLst>
                </a:gridCol>
              </a:tblGrid>
              <a:tr h="838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All Students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College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High School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9233910"/>
                  </a:ext>
                </a:extLst>
              </a:tr>
              <a:tr h="838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Worsened Significantly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6512413"/>
                  </a:ext>
                </a:extLst>
              </a:tr>
              <a:tr h="409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Worsened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57%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518680"/>
                  </a:ext>
                </a:extLst>
              </a:tr>
              <a:tr h="409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Unchanged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7169797"/>
                  </a:ext>
                </a:extLst>
              </a:tr>
              <a:tr h="409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Improved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4314412"/>
                  </a:ext>
                </a:extLst>
              </a:tr>
              <a:tr h="8388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Improved significantly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1209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68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A558-F31C-49A3-A096-C7CAD05E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applicable, what has been most difficult about the stay-at-home orders and recommendations, with regard to your current living space? (select all that apply)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64456D-AB72-43B6-BDA3-78CA1B82F9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362789"/>
              </p:ext>
            </p:extLst>
          </p:nvPr>
        </p:nvGraphicFramePr>
        <p:xfrm>
          <a:off x="944880" y="1889760"/>
          <a:ext cx="10149840" cy="4879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9964">
                  <a:extLst>
                    <a:ext uri="{9D8B030D-6E8A-4147-A177-3AD203B41FA5}">
                      <a16:colId xmlns:a16="http://schemas.microsoft.com/office/drawing/2014/main" val="3208054048"/>
                    </a:ext>
                  </a:extLst>
                </a:gridCol>
                <a:gridCol w="1457304">
                  <a:extLst>
                    <a:ext uri="{9D8B030D-6E8A-4147-A177-3AD203B41FA5}">
                      <a16:colId xmlns:a16="http://schemas.microsoft.com/office/drawing/2014/main" val="2586015534"/>
                    </a:ext>
                  </a:extLst>
                </a:gridCol>
                <a:gridCol w="1457304">
                  <a:extLst>
                    <a:ext uri="{9D8B030D-6E8A-4147-A177-3AD203B41FA5}">
                      <a16:colId xmlns:a16="http://schemas.microsoft.com/office/drawing/2014/main" val="158947379"/>
                    </a:ext>
                  </a:extLst>
                </a:gridCol>
                <a:gridCol w="2715268">
                  <a:extLst>
                    <a:ext uri="{9D8B030D-6E8A-4147-A177-3AD203B41FA5}">
                      <a16:colId xmlns:a16="http://schemas.microsoft.com/office/drawing/2014/main" val="2739602517"/>
                    </a:ext>
                  </a:extLst>
                </a:gridCol>
              </a:tblGrid>
              <a:tr h="685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All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College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High School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4973529"/>
                  </a:ext>
                </a:extLst>
              </a:tr>
              <a:tr h="685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Staying focused on school/work despite distractions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85%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2855172"/>
                  </a:ext>
                </a:extLst>
              </a:tr>
              <a:tr h="685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Navigating “small” annoyances/ inconveniences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49%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352397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Avoiding arguments or negativity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49%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44%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0639359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Finding privacy/quiet space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45%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780719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Feeling heard and understood by others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35%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0415109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Balancing personal and social time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37%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2801357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None of the above have been challenging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197621"/>
                  </a:ext>
                </a:extLst>
              </a:tr>
              <a:tr h="334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Other*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823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14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A558-F31C-49A3-A096-C7CAD05E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of the following additional ways, if any, has COVID-19 impacted your life? All apply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731841-EFED-4553-99F3-60597FB36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945353"/>
              </p:ext>
            </p:extLst>
          </p:nvPr>
        </p:nvGraphicFramePr>
        <p:xfrm>
          <a:off x="741680" y="1690688"/>
          <a:ext cx="9530078" cy="4926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5528">
                  <a:extLst>
                    <a:ext uri="{9D8B030D-6E8A-4147-A177-3AD203B41FA5}">
                      <a16:colId xmlns:a16="http://schemas.microsoft.com/office/drawing/2014/main" val="2347857309"/>
                    </a:ext>
                  </a:extLst>
                </a:gridCol>
                <a:gridCol w="1600666">
                  <a:extLst>
                    <a:ext uri="{9D8B030D-6E8A-4147-A177-3AD203B41FA5}">
                      <a16:colId xmlns:a16="http://schemas.microsoft.com/office/drawing/2014/main" val="2531363859"/>
                    </a:ext>
                  </a:extLst>
                </a:gridCol>
                <a:gridCol w="67408">
                  <a:extLst>
                    <a:ext uri="{9D8B030D-6E8A-4147-A177-3AD203B41FA5}">
                      <a16:colId xmlns:a16="http://schemas.microsoft.com/office/drawing/2014/main" val="3675078565"/>
                    </a:ext>
                  </a:extLst>
                </a:gridCol>
                <a:gridCol w="1734166">
                  <a:extLst>
                    <a:ext uri="{9D8B030D-6E8A-4147-A177-3AD203B41FA5}">
                      <a16:colId xmlns:a16="http://schemas.microsoft.com/office/drawing/2014/main" val="1341004685"/>
                    </a:ext>
                  </a:extLst>
                </a:gridCol>
                <a:gridCol w="67408">
                  <a:extLst>
                    <a:ext uri="{9D8B030D-6E8A-4147-A177-3AD203B41FA5}">
                      <a16:colId xmlns:a16="http://schemas.microsoft.com/office/drawing/2014/main" val="29954334"/>
                    </a:ext>
                  </a:extLst>
                </a:gridCol>
                <a:gridCol w="2724902">
                  <a:extLst>
                    <a:ext uri="{9D8B030D-6E8A-4147-A177-3AD203B41FA5}">
                      <a16:colId xmlns:a16="http://schemas.microsoft.com/office/drawing/2014/main" val="1472948678"/>
                    </a:ext>
                  </a:extLst>
                </a:gridCol>
              </a:tblGrid>
              <a:tr h="1352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Students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College Students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 Students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10982"/>
                  </a:ext>
                </a:extLst>
              </a:tr>
              <a:tr h="364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Stress or anxiety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9042336"/>
                  </a:ext>
                </a:extLst>
              </a:tr>
              <a:tr h="712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Disappointment or sadness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7567029"/>
                  </a:ext>
                </a:extLst>
              </a:tr>
              <a:tr h="364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Loneliness or isolation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8699631"/>
                  </a:ext>
                </a:extLst>
              </a:tr>
              <a:tr h="364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Setback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861641"/>
                  </a:ext>
                </a:extLst>
              </a:tr>
              <a:tr h="364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Relocation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8625162"/>
                  </a:ext>
                </a:extLst>
              </a:tr>
              <a:tr h="712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Illness (myself or a loved one)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5134978"/>
                  </a:ext>
                </a:extLst>
              </a:tr>
              <a:tr h="344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Loss of a loved one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2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2112262"/>
                  </a:ext>
                </a:extLst>
              </a:tr>
              <a:tr h="3447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 of the above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0750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15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A558-F31C-49A3-A096-C7CAD05E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has been most stressful, if anything, for you during COVID-19 overall? (choose one)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039B05-F6A4-4464-9480-DF34D9428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584618"/>
              </p:ext>
            </p:extLst>
          </p:nvPr>
        </p:nvGraphicFramePr>
        <p:xfrm>
          <a:off x="487680" y="1322388"/>
          <a:ext cx="10591801" cy="516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5900">
                  <a:extLst>
                    <a:ext uri="{9D8B030D-6E8A-4147-A177-3AD203B41FA5}">
                      <a16:colId xmlns:a16="http://schemas.microsoft.com/office/drawing/2014/main" val="1753128883"/>
                    </a:ext>
                  </a:extLst>
                </a:gridCol>
                <a:gridCol w="1521681">
                  <a:extLst>
                    <a:ext uri="{9D8B030D-6E8A-4147-A177-3AD203B41FA5}">
                      <a16:colId xmlns:a16="http://schemas.microsoft.com/office/drawing/2014/main" val="3394393010"/>
                    </a:ext>
                  </a:extLst>
                </a:gridCol>
                <a:gridCol w="1521681">
                  <a:extLst>
                    <a:ext uri="{9D8B030D-6E8A-4147-A177-3AD203B41FA5}">
                      <a16:colId xmlns:a16="http://schemas.microsoft.com/office/drawing/2014/main" val="1809290538"/>
                    </a:ext>
                  </a:extLst>
                </a:gridCol>
                <a:gridCol w="2832539">
                  <a:extLst>
                    <a:ext uri="{9D8B030D-6E8A-4147-A177-3AD203B41FA5}">
                      <a16:colId xmlns:a16="http://schemas.microsoft.com/office/drawing/2014/main" val="2796444871"/>
                    </a:ext>
                  </a:extLst>
                </a:gridCol>
              </a:tblGrid>
              <a:tr h="626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Students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College Students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School Students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8702163"/>
                  </a:ext>
                </a:extLst>
              </a:tr>
              <a:tr h="306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Having trouble focusing on studies and/or work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0584414"/>
                  </a:ext>
                </a:extLst>
              </a:tr>
              <a:tr h="626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Feeling disconnected from friends and/or loved ones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6406563"/>
                  </a:ext>
                </a:extLst>
              </a:tr>
              <a:tr h="306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Feeling unhappy in my living space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8703336"/>
                  </a:ext>
                </a:extLst>
              </a:tr>
              <a:tr h="306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Finding joy while coping with the pandemic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3626967"/>
                  </a:ext>
                </a:extLst>
              </a:tr>
              <a:tr h="626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Having your basic needs met (i.e. food, housing, job, and/or financial security)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542077"/>
                  </a:ext>
                </a:extLst>
              </a:tr>
              <a:tr h="626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access to mental health services (i.e. therapy or medication)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9918503"/>
                  </a:ext>
                </a:extLst>
              </a:tr>
              <a:tr h="306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Other*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9521011"/>
                  </a:ext>
                </a:extLst>
              </a:tr>
              <a:tr h="306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have not experienced any stress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766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65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A558-F31C-49A3-A096-C7CAD05E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self-care habits have been challenging to maintain so far during COVID-19? (select all that apply)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712357-28D4-4DF3-B904-A3A4EAEB2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212394"/>
              </p:ext>
            </p:extLst>
          </p:nvPr>
        </p:nvGraphicFramePr>
        <p:xfrm>
          <a:off x="1148080" y="2123441"/>
          <a:ext cx="9651999" cy="3690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6378">
                  <a:extLst>
                    <a:ext uri="{9D8B030D-6E8A-4147-A177-3AD203B41FA5}">
                      <a16:colId xmlns:a16="http://schemas.microsoft.com/office/drawing/2014/main" val="3181197993"/>
                    </a:ext>
                  </a:extLst>
                </a:gridCol>
                <a:gridCol w="1387165">
                  <a:extLst>
                    <a:ext uri="{9D8B030D-6E8A-4147-A177-3AD203B41FA5}">
                      <a16:colId xmlns:a16="http://schemas.microsoft.com/office/drawing/2014/main" val="3885133955"/>
                    </a:ext>
                  </a:extLst>
                </a:gridCol>
                <a:gridCol w="1387165">
                  <a:extLst>
                    <a:ext uri="{9D8B030D-6E8A-4147-A177-3AD203B41FA5}">
                      <a16:colId xmlns:a16="http://schemas.microsoft.com/office/drawing/2014/main" val="427244265"/>
                    </a:ext>
                  </a:extLst>
                </a:gridCol>
                <a:gridCol w="2581291">
                  <a:extLst>
                    <a:ext uri="{9D8B030D-6E8A-4147-A177-3AD203B41FA5}">
                      <a16:colId xmlns:a16="http://schemas.microsoft.com/office/drawing/2014/main" val="2681292645"/>
                    </a:ext>
                  </a:extLst>
                </a:gridCol>
              </a:tblGrid>
              <a:tr h="588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All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College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High School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571301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Maintaining a routine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74%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3174539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Getting enough physical activity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73%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8441229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Staying connected with others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59%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55%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6623237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Eating well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1012647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Getting enough sleep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0460618"/>
                  </a:ext>
                </a:extLst>
              </a:tr>
              <a:tr h="588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Managing news/social media intake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6316699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Self-care has not been challenging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4081817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Other*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461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66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 scale of 1-10, how hopeful are you about achieving 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school-related goals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your future job prospects (1=not at all hopeful, 10=extremely hopeful)?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4F0425-C770-4827-88C0-CF9F5F865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014878"/>
              </p:ext>
            </p:extLst>
          </p:nvPr>
        </p:nvGraphicFramePr>
        <p:xfrm>
          <a:off x="1137920" y="2021840"/>
          <a:ext cx="9550401" cy="3505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4782">
                  <a:extLst>
                    <a:ext uri="{9D8B030D-6E8A-4147-A177-3AD203B41FA5}">
                      <a16:colId xmlns:a16="http://schemas.microsoft.com/office/drawing/2014/main" val="106139283"/>
                    </a:ext>
                  </a:extLst>
                </a:gridCol>
                <a:gridCol w="1550104">
                  <a:extLst>
                    <a:ext uri="{9D8B030D-6E8A-4147-A177-3AD203B41FA5}">
                      <a16:colId xmlns:a16="http://schemas.microsoft.com/office/drawing/2014/main" val="2890998245"/>
                    </a:ext>
                  </a:extLst>
                </a:gridCol>
                <a:gridCol w="1535411">
                  <a:extLst>
                    <a:ext uri="{9D8B030D-6E8A-4147-A177-3AD203B41FA5}">
                      <a16:colId xmlns:a16="http://schemas.microsoft.com/office/drawing/2014/main" val="572944821"/>
                    </a:ext>
                  </a:extLst>
                </a:gridCol>
                <a:gridCol w="1550104">
                  <a:extLst>
                    <a:ext uri="{9D8B030D-6E8A-4147-A177-3AD203B41FA5}">
                      <a16:colId xmlns:a16="http://schemas.microsoft.com/office/drawing/2014/main" val="2685810087"/>
                    </a:ext>
                  </a:extLst>
                </a:gridCol>
              </a:tblGrid>
              <a:tr h="9076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All Students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College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High School Students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736420"/>
                  </a:ext>
                </a:extLst>
              </a:tr>
              <a:tr h="51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 (extremely hopeful)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13%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12%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17%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679437"/>
                  </a:ext>
                </a:extLst>
              </a:tr>
              <a:tr h="51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6-9 (hopeful)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58%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57%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60%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0826175"/>
                  </a:ext>
                </a:extLst>
              </a:tr>
              <a:tr h="51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 (neutral)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11%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11%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56158"/>
                  </a:ext>
                </a:extLst>
              </a:tr>
              <a:tr h="51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2-4 (unhopeful)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16%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18%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12%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2327801"/>
                  </a:ext>
                </a:extLst>
              </a:tr>
              <a:tr h="5195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 (not at all hopeful)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3%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8273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3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you think is most important for school leadership to be thinking about in the short term and long term for student mental health during and after the pandemic?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2F3E-5BEF-4CD9-BBD8-E0DD11D5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support</a:t>
            </a:r>
            <a:b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Leniency, accommodations, flexibility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 health resources</a:t>
            </a:r>
            <a:b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investment in counseling and coping resources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 skills</a:t>
            </a:r>
            <a:b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Empathy, compassion, communication, understanding, validation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opportunities for social connection</a:t>
            </a:r>
            <a:b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Replacing cancelled events/services/classes with virtual ones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in long-term planning</a:t>
            </a:r>
            <a:b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prepared to help students heal and recover when they return; putting in place improved practices and protocols to more easily pivot to remote learning in case of another similar crisis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2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EA7B-1D40-4325-B238-47F152D6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fontAlgn="base">
              <a:lnSpc>
                <a:spcPts val="168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1800" kern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BrightSpot</a:t>
            </a:r>
            <a:r>
              <a:rPr lang="en-US" sz="18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Taking the Pulse of Students During COVID-19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u="sng" kern="18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https://www.brightspotstrategy.com/whitepaper/student-experience-snapshot-covid-19/</a:t>
            </a:r>
            <a:r>
              <a:rPr lang="en-US" sz="18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Brightspot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surveyed a generally representative sample of 500 students nationally in late April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2F3E-5BEF-4CD9-BBD8-E0DD11D5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pandemic and school resumes in face-to-face, how likely are you to be taking online courses, hybrid, online student services, </a:t>
            </a:r>
            <a:r>
              <a:rPr lang="en-US" sz="1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likely, same, less likely not sure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28% of students say they are more likely to use online student services in the future and 28% say they are less likely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1552</Words>
  <Application>Microsoft Office PowerPoint</Application>
  <PresentationFormat>Widescreen</PresentationFormat>
  <Paragraphs>286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Garamond</vt:lpstr>
      <vt:lpstr>Times New Roman</vt:lpstr>
      <vt:lpstr>Office Theme</vt:lpstr>
      <vt:lpstr>Other surveys</vt:lpstr>
      <vt:lpstr>Active Minds surveyed 2,086 college students regarding the impact of COVID-19 on their mental health in April 2020. Here is what we learned: https://www.activeminds.org/wp-content/uploads/2020/04/Student-Survey-Infographic.pdf  How has COVID-19 impacted your mental health? </vt:lpstr>
      <vt:lpstr>If applicable, what has been most difficult about the stay-at-home orders and recommendations, with regard to your current living space? (select all that apply) </vt:lpstr>
      <vt:lpstr>In which of the following additional ways, if any, has COVID-19 impacted your life? All apply</vt:lpstr>
      <vt:lpstr>What has been most stressful, if anything, for you during COVID-19 overall? (choose one) </vt:lpstr>
      <vt:lpstr>Which of the following self-care habits have been challenging to maintain so far during COVID-19? (select all that apply)</vt:lpstr>
      <vt:lpstr>On a scale of 1-10, how hopeful are you about achieving your school-related goals and your future job prospects (1=not at all hopeful, 10=extremely hopeful)?</vt:lpstr>
      <vt:lpstr>What do you think is most important for school leadership to be thinking about in the short term and long term for student mental health during and after the pandemic?</vt:lpstr>
      <vt:lpstr>BrightSpot: Taking the Pulse of Students During COVID-19 https://www.brightspotstrategy.com/whitepaper/student-experience-snapshot-covid-19/  Brightspot surveyed a generally representative sample of 500 students nationally in late April </vt:lpstr>
      <vt:lpstr>Simpson Scarborough - Higher Ed and COVID-19 National Student Survey https://cdn2.hubspot.net/hubfs/4254080/SimpsonScarborough%20National%20Student%20Survey%20.pdf </vt:lpstr>
      <vt:lpstr>https://www.crpe.org/thelens/students-count-highlights-covid-19-student-surveys </vt:lpstr>
      <vt:lpstr>CALIFORNIA STUDENT AID COMMISSION COVID-19 Student Survey  https://www.csac.ca.gov/sites/main/files/file-attachments/2020_covid19_student_survey.pdf?1594172054</vt:lpstr>
      <vt:lpstr>CALIFORNIA STUDENT AID COMMISSION COVID-19 Student Survey  https://www.csac.ca.gov/sites/main/files/file-attachments/2020_covid19_student_survey.pdf?1594172054</vt:lpstr>
      <vt:lpstr>CALIFORNIA STUDENT AID COMMISSION COVID-19 Student Survey  https://www.csac.ca.gov/sites/main/files/file-attachments/2020_covid19_student_survey.pdf?1594172054</vt:lpstr>
      <vt:lpstr>CALIFORNIA STUDENT AID COMMISSION COVID-19 Student Survey  https://www.csac.ca.gov/sites/main/files/file-attachments/2020_covid19_student_survey.pdf?1594172054</vt:lpstr>
      <vt:lpstr>CALIFORNIA STUDENT AID COMMISSION COVID-19 Student Survey  https://www.csac.ca.gov/sites/main/files/file-attachments/2020_covid19_student_survey.pdf?1594172054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Dorina Tila</dc:creator>
  <cp:lastModifiedBy>Dorina Tila</cp:lastModifiedBy>
  <cp:revision>6</cp:revision>
  <dcterms:created xsi:type="dcterms:W3CDTF">2020-11-04T18:42:42Z</dcterms:created>
  <dcterms:modified xsi:type="dcterms:W3CDTF">2020-11-04T20:02:48Z</dcterms:modified>
</cp:coreProperties>
</file>