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9" d="100"/>
          <a:sy n="99" d="100"/>
        </p:scale>
        <p:origin x="93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94654-59BC-461D-83BD-B80EE520C0BD}"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25776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94654-59BC-461D-83BD-B80EE520C0BD}"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1652146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94654-59BC-461D-83BD-B80EE520C0BD}"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347059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94654-59BC-461D-83BD-B80EE520C0BD}"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3652329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94654-59BC-461D-83BD-B80EE520C0BD}"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1611876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94654-59BC-461D-83BD-B80EE520C0BD}"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274029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94654-59BC-461D-83BD-B80EE520C0BD}"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3992269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94654-59BC-461D-83BD-B80EE520C0BD}"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3842084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94654-59BC-461D-83BD-B80EE520C0BD}"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122064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94654-59BC-461D-83BD-B80EE520C0BD}"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383304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94654-59BC-461D-83BD-B80EE520C0BD}"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0A49B-6AFD-45FB-92B5-94D38D2E8AA8}" type="slidenum">
              <a:rPr lang="en-US" smtClean="0"/>
              <a:t>‹#›</a:t>
            </a:fld>
            <a:endParaRPr lang="en-US"/>
          </a:p>
        </p:txBody>
      </p:sp>
    </p:spTree>
    <p:extLst>
      <p:ext uri="{BB962C8B-B14F-4D97-AF65-F5344CB8AC3E}">
        <p14:creationId xmlns:p14="http://schemas.microsoft.com/office/powerpoint/2010/main" val="199489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94654-59BC-461D-83BD-B80EE520C0BD}" type="datetimeFigureOut">
              <a:rPr lang="en-US" smtClean="0"/>
              <a:t>10/14/2020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A49B-6AFD-45FB-92B5-94D38D2E8AA8}" type="slidenum">
              <a:rPr lang="en-US" smtClean="0"/>
              <a:t>‹#›</a:t>
            </a:fld>
            <a:endParaRPr lang="en-US"/>
          </a:p>
        </p:txBody>
      </p:sp>
    </p:spTree>
    <p:extLst>
      <p:ext uri="{BB962C8B-B14F-4D97-AF65-F5344CB8AC3E}">
        <p14:creationId xmlns:p14="http://schemas.microsoft.com/office/powerpoint/2010/main" val="327776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7C03-5181-4A6B-B069-4865AFD9D2FA}"/>
              </a:ext>
            </a:extLst>
          </p:cNvPr>
          <p:cNvSpPr>
            <a:spLocks noGrp="1"/>
          </p:cNvSpPr>
          <p:nvPr>
            <p:ph type="ctrTitle"/>
          </p:nvPr>
        </p:nvSpPr>
        <p:spPr>
          <a:xfrm>
            <a:off x="740044" y="3230132"/>
            <a:ext cx="7772400" cy="2387600"/>
          </a:xfrm>
        </p:spPr>
        <p:txBody>
          <a:bodyPr>
            <a:noAutofit/>
          </a:bodyPr>
          <a:lstStyle/>
          <a:p>
            <a:r>
              <a:rPr lang="en-US" sz="5500" b="1" dirty="0">
                <a:effectLst/>
                <a:latin typeface="Times New Roman" panose="02020603050405020304" pitchFamily="18" charset="0"/>
                <a:ea typeface="Calibri" panose="020F0502020204030204" pitchFamily="34" charset="0"/>
                <a:cs typeface="Times New Roman" panose="02020603050405020304" pitchFamily="18" charset="0"/>
              </a:rPr>
              <a:t>Faculty Survey Report Spring 2020</a:t>
            </a:r>
            <a:br>
              <a:rPr lang="en-US" sz="55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5500" dirty="0">
                <a:effectLst/>
                <a:latin typeface="Times New Roman" panose="02020603050405020304" pitchFamily="18" charset="0"/>
                <a:ea typeface="Calibri" panose="020F0502020204030204" pitchFamily="34" charset="0"/>
                <a:cs typeface="Times New Roman" panose="02020603050405020304" pitchFamily="18" charset="0"/>
              </a:rPr>
            </a:br>
            <a:r>
              <a:rPr lang="en-US" sz="5500" b="1" dirty="0">
                <a:effectLst/>
                <a:latin typeface="Times New Roman" panose="02020603050405020304" pitchFamily="18" charset="0"/>
                <a:ea typeface="Calibri" panose="020F0502020204030204" pitchFamily="34" charset="0"/>
                <a:cs typeface="Times New Roman" panose="02020603050405020304" pitchFamily="18" charset="0"/>
              </a:rPr>
              <a:t>Student Survey Report Spring 2020</a:t>
            </a:r>
            <a:br>
              <a:rPr lang="en-US" sz="55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5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01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CC80D-96F4-46F2-B430-3B68C14295FC}"/>
              </a:ext>
            </a:extLst>
          </p:cNvPr>
          <p:cNvSpPr>
            <a:spLocks noGrp="1"/>
          </p:cNvSpPr>
          <p:nvPr>
            <p:ph idx="1"/>
          </p:nvPr>
        </p:nvSpPr>
        <p:spPr>
          <a:xfrm>
            <a:off x="287687" y="190554"/>
            <a:ext cx="8228631" cy="4351338"/>
          </a:xfrm>
        </p:spPr>
        <p:txBody>
          <a:bodyPr>
            <a:noAutofit/>
          </a:bodyPr>
          <a:lstStyle/>
          <a:p>
            <a:pPr marL="0" indent="0" algn="l">
              <a:buNone/>
            </a:pPr>
            <a:r>
              <a:rPr lang="en-US" sz="2200" i="0" dirty="0">
                <a:solidFill>
                  <a:srgbClr val="000000"/>
                </a:solidFill>
                <a:effectLst/>
                <a:latin typeface="Times New Roman" panose="02020603050405020304" pitchFamily="18" charset="0"/>
                <a:cs typeface="Times New Roman" panose="02020603050405020304" pitchFamily="18" charset="0"/>
              </a:rPr>
              <a:t>Both the faculty and student surveys show that experience with online learning prior to Spring 2020 largely shaped how well the Kingsborough Community adapted to ERI.  </a:t>
            </a:r>
            <a:r>
              <a:rPr lang="en-US" sz="2200" b="1" i="0" dirty="0">
                <a:solidFill>
                  <a:srgbClr val="FF0000"/>
                </a:solidFill>
                <a:effectLst/>
                <a:latin typeface="Times New Roman" panose="02020603050405020304" pitchFamily="18" charset="0"/>
                <a:cs typeface="Times New Roman" panose="02020603050405020304" pitchFamily="18" charset="0"/>
              </a:rPr>
              <a:t>Faculty members who had taught online and/or hybrid classes prior to Spring 2020 had an easier time accessing resources and adapting to the more flexible components of ERI </a:t>
            </a:r>
            <a:r>
              <a:rPr lang="en-US" sz="2200" i="0" dirty="0">
                <a:solidFill>
                  <a:srgbClr val="000000"/>
                </a:solidFill>
                <a:effectLst/>
                <a:latin typeface="Times New Roman" panose="02020603050405020304" pitchFamily="18" charset="0"/>
                <a:cs typeface="Times New Roman" panose="02020603050405020304" pitchFamily="18" charset="0"/>
              </a:rPr>
              <a:t>such as asynchronous delivery of instruction.  </a:t>
            </a:r>
            <a:r>
              <a:rPr lang="en-US" sz="2200" b="1" i="0" dirty="0">
                <a:solidFill>
                  <a:srgbClr val="00B050"/>
                </a:solidFill>
                <a:effectLst/>
                <a:latin typeface="Times New Roman" panose="02020603050405020304" pitchFamily="18" charset="0"/>
                <a:cs typeface="Times New Roman" panose="02020603050405020304" pitchFamily="18" charset="0"/>
              </a:rPr>
              <a:t>Students with prior experience with online classes also reported a higher level of comfort with ERI </a:t>
            </a:r>
            <a:r>
              <a:rPr lang="en-US" sz="2200" i="0" dirty="0">
                <a:solidFill>
                  <a:srgbClr val="000000"/>
                </a:solidFill>
                <a:effectLst/>
                <a:latin typeface="Times New Roman" panose="02020603050405020304" pitchFamily="18" charset="0"/>
                <a:cs typeface="Times New Roman" panose="02020603050405020304" pitchFamily="18" charset="0"/>
              </a:rPr>
              <a:t>in Spring 2020. Exposure to hybrid course only did not seem to have the strong effect of prior exposure to online course. </a:t>
            </a:r>
            <a:r>
              <a:rPr lang="en-US" sz="2200" b="1" i="0" u="sng" dirty="0">
                <a:solidFill>
                  <a:srgbClr val="000000"/>
                </a:solidFill>
                <a:effectLst/>
                <a:latin typeface="Times New Roman" panose="02020603050405020304" pitchFamily="18" charset="0"/>
                <a:cs typeface="Times New Roman" panose="02020603050405020304" pitchFamily="18" charset="0"/>
              </a:rPr>
              <a:t>Despite these differences based on prior exposure to online learning, students and faculty reported an overall positive experience this past semester.  </a:t>
            </a:r>
            <a:r>
              <a:rPr lang="en-US" sz="2200" i="0" dirty="0">
                <a:solidFill>
                  <a:srgbClr val="000000"/>
                </a:solidFill>
                <a:effectLst/>
                <a:latin typeface="Times New Roman" panose="02020603050405020304" pitchFamily="18" charset="0"/>
                <a:cs typeface="Times New Roman" panose="02020603050405020304" pitchFamily="18" charset="0"/>
              </a:rPr>
              <a:t>Even those who had a difficult time adjusting reported </a:t>
            </a:r>
            <a:r>
              <a:rPr lang="en-US" sz="2200" b="1" i="0" dirty="0">
                <a:solidFill>
                  <a:srgbClr val="00B050"/>
                </a:solidFill>
                <a:effectLst/>
                <a:latin typeface="Times New Roman" panose="02020603050405020304" pitchFamily="18" charset="0"/>
                <a:cs typeface="Times New Roman" panose="02020603050405020304" pitchFamily="18" charset="0"/>
              </a:rPr>
              <a:t>that their computer skills improved or that they felt much more comfortable with the idea of staying largely online in future semesters.  </a:t>
            </a:r>
            <a:r>
              <a:rPr lang="en-US" sz="2200" i="0" dirty="0">
                <a:solidFill>
                  <a:srgbClr val="000000"/>
                </a:solidFill>
                <a:effectLst/>
                <a:latin typeface="Times New Roman" panose="02020603050405020304" pitchFamily="18" charset="0"/>
                <a:cs typeface="Times New Roman" panose="02020603050405020304" pitchFamily="18" charset="0"/>
              </a:rPr>
              <a:t>This is truly indicative of the level of commitment and hard work faculty embarked on to ensure that the student experience was as positive as possible given the circumstances.  </a:t>
            </a:r>
            <a:r>
              <a:rPr lang="en-US" sz="2200" b="1" i="0" u="sng" dirty="0">
                <a:solidFill>
                  <a:srgbClr val="000000"/>
                </a:solidFill>
                <a:effectLst/>
                <a:latin typeface="Times New Roman" panose="02020603050405020304" pitchFamily="18" charset="0"/>
                <a:cs typeface="Times New Roman" panose="02020603050405020304" pitchFamily="18" charset="0"/>
              </a:rPr>
              <a:t>Both faculty and students also reported that further support to facilitate professional development as well as opportunities to improve communication would be instrumental in making the Fall 2020 </a:t>
            </a:r>
            <a:r>
              <a:rPr lang="en-US" sz="2200" i="0" dirty="0">
                <a:solidFill>
                  <a:srgbClr val="000000"/>
                </a:solidFill>
                <a:effectLst/>
                <a:latin typeface="Times New Roman" panose="02020603050405020304" pitchFamily="18" charset="0"/>
                <a:cs typeface="Times New Roman" panose="02020603050405020304" pitchFamily="18" charset="0"/>
              </a:rPr>
              <a:t>online experience even more positive.</a:t>
            </a:r>
          </a:p>
        </p:txBody>
      </p:sp>
    </p:spTree>
    <p:extLst>
      <p:ext uri="{BB962C8B-B14F-4D97-AF65-F5344CB8AC3E}">
        <p14:creationId xmlns:p14="http://schemas.microsoft.com/office/powerpoint/2010/main" val="1842649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CC80D-96F4-46F2-B430-3B68C14295FC}"/>
              </a:ext>
            </a:extLst>
          </p:cNvPr>
          <p:cNvSpPr>
            <a:spLocks noGrp="1"/>
          </p:cNvSpPr>
          <p:nvPr>
            <p:ph idx="1"/>
          </p:nvPr>
        </p:nvSpPr>
        <p:spPr>
          <a:xfrm>
            <a:off x="628650" y="588936"/>
            <a:ext cx="7886700" cy="5974595"/>
          </a:xfrm>
        </p:spPr>
        <p:txBody>
          <a:bodyPr>
            <a:normAutofit/>
          </a:bodyPr>
          <a:lstStyle/>
          <a:p>
            <a:pPr marL="0" indent="0" algn="l">
              <a:buNone/>
            </a:pPr>
            <a:r>
              <a:rPr lang="en-US" sz="2200" b="0" i="0" dirty="0">
                <a:solidFill>
                  <a:srgbClr val="000000"/>
                </a:solidFill>
                <a:effectLst/>
                <a:latin typeface="Times New Roman" panose="02020603050405020304" pitchFamily="18" charset="0"/>
                <a:cs typeface="Times New Roman" panose="02020603050405020304" pitchFamily="18" charset="0"/>
              </a:rPr>
              <a:t>As we approach a Fall 2020 semester that will most likely be online, it will be </a:t>
            </a:r>
            <a:r>
              <a:rPr lang="en-US" sz="2200" b="1" i="0" u="sng" dirty="0">
                <a:solidFill>
                  <a:srgbClr val="000000"/>
                </a:solidFill>
                <a:effectLst/>
                <a:latin typeface="Times New Roman" panose="02020603050405020304" pitchFamily="18" charset="0"/>
                <a:cs typeface="Times New Roman" panose="02020603050405020304" pitchFamily="18" charset="0"/>
              </a:rPr>
              <a:t>interesting to re-administer a similar survey to gauge increasing levels of comfort with online learning.  </a:t>
            </a:r>
            <a:r>
              <a:rPr lang="en-US" sz="2200" b="0" i="0" dirty="0">
                <a:solidFill>
                  <a:srgbClr val="000000"/>
                </a:solidFill>
                <a:effectLst/>
                <a:latin typeface="Times New Roman" panose="02020603050405020304" pitchFamily="18" charset="0"/>
                <a:cs typeface="Times New Roman" panose="02020603050405020304" pitchFamily="18" charset="0"/>
              </a:rPr>
              <a:t>A key component to focus on as data are collected in Fall 2020 is the </a:t>
            </a:r>
            <a:r>
              <a:rPr lang="en-US" sz="2200" b="1" i="0" u="sng" dirty="0">
                <a:solidFill>
                  <a:srgbClr val="000000"/>
                </a:solidFill>
                <a:effectLst/>
                <a:latin typeface="Times New Roman" panose="02020603050405020304" pitchFamily="18" charset="0"/>
                <a:cs typeface="Times New Roman" panose="02020603050405020304" pitchFamily="18" charset="0"/>
              </a:rPr>
              <a:t>inequities that emerged from the Spring 2020 survey</a:t>
            </a:r>
            <a:r>
              <a:rPr lang="en-US" sz="2200" b="0" i="0" dirty="0">
                <a:solidFill>
                  <a:srgbClr val="000000"/>
                </a:solidFill>
                <a:effectLst/>
                <a:latin typeface="Times New Roman" panose="02020603050405020304" pitchFamily="18" charset="0"/>
                <a:cs typeface="Times New Roman" panose="02020603050405020304" pitchFamily="18" charset="0"/>
              </a:rPr>
              <a:t>: </a:t>
            </a:r>
            <a:r>
              <a:rPr lang="en-US" sz="2200" b="1" i="0" dirty="0">
                <a:solidFill>
                  <a:srgbClr val="000000"/>
                </a:solidFill>
                <a:effectLst/>
                <a:latin typeface="Times New Roman" panose="02020603050405020304" pitchFamily="18" charset="0"/>
                <a:cs typeface="Times New Roman" panose="02020603050405020304" pitchFamily="18" charset="0"/>
              </a:rPr>
              <a:t>Hispanic women and traditional age students had a more difficult time adapting to ERI than other demographic groups.  </a:t>
            </a:r>
            <a:r>
              <a:rPr lang="en-US" sz="2200" b="0" i="0" dirty="0">
                <a:solidFill>
                  <a:srgbClr val="000000"/>
                </a:solidFill>
                <a:effectLst/>
                <a:latin typeface="Times New Roman" panose="02020603050405020304" pitchFamily="18" charset="0"/>
                <a:cs typeface="Times New Roman" panose="02020603050405020304" pitchFamily="18" charset="0"/>
              </a:rPr>
              <a:t>The demographic profile of respondents also highlighted some of these inequities.  While the profile of faculty respondents largely reflected the demographic patterns of Kingsborough’s body of faculty, </a:t>
            </a:r>
            <a:r>
              <a:rPr lang="en-US" sz="2200" b="1" i="0" dirty="0">
                <a:solidFill>
                  <a:srgbClr val="00B050"/>
                </a:solidFill>
                <a:effectLst/>
                <a:latin typeface="Times New Roman" panose="02020603050405020304" pitchFamily="18" charset="0"/>
                <a:cs typeface="Times New Roman" panose="02020603050405020304" pitchFamily="18" charset="0"/>
              </a:rPr>
              <a:t>male students were heavily under-represented among student respondents [</a:t>
            </a:r>
            <a:r>
              <a:rPr lang="en-US" sz="2200" b="1" i="0" u="sng" dirty="0">
                <a:solidFill>
                  <a:srgbClr val="00B050"/>
                </a:solidFill>
                <a:effectLst/>
                <a:latin typeface="Times New Roman" panose="02020603050405020304" pitchFamily="18" charset="0"/>
                <a:cs typeface="Times New Roman" panose="02020603050405020304" pitchFamily="18" charset="0"/>
              </a:rPr>
              <a:t>sampling</a:t>
            </a:r>
            <a:r>
              <a:rPr lang="en-US" sz="2200" b="1" i="0" dirty="0">
                <a:solidFill>
                  <a:srgbClr val="00B050"/>
                </a:solidFill>
                <a:effectLst/>
                <a:latin typeface="Times New Roman" panose="02020603050405020304" pitchFamily="18" charset="0"/>
                <a:cs typeface="Times New Roman" panose="02020603050405020304" pitchFamily="18" charset="0"/>
              </a:rPr>
              <a:t>].  </a:t>
            </a:r>
            <a:r>
              <a:rPr lang="en-US" sz="2200" b="0" i="0" dirty="0">
                <a:solidFill>
                  <a:srgbClr val="000000"/>
                </a:solidFill>
                <a:effectLst/>
                <a:latin typeface="Times New Roman" panose="02020603050405020304" pitchFamily="18" charset="0"/>
                <a:cs typeface="Times New Roman" panose="02020603050405020304" pitchFamily="18" charset="0"/>
              </a:rPr>
              <a:t>While this may reflect an overall lower level of interest in survey taking by male students (participation levels by male students in other surveys has been similarly low), it may also be </a:t>
            </a:r>
            <a:r>
              <a:rPr lang="en-US" sz="2200" b="1" i="0" u="sng" dirty="0">
                <a:solidFill>
                  <a:srgbClr val="000000"/>
                </a:solidFill>
                <a:effectLst/>
                <a:latin typeface="Times New Roman" panose="02020603050405020304" pitchFamily="18" charset="0"/>
                <a:cs typeface="Times New Roman" panose="02020603050405020304" pitchFamily="18" charset="0"/>
              </a:rPr>
              <a:t>indicative of possible inequities in access to technology or connectivity.  </a:t>
            </a:r>
            <a:r>
              <a:rPr lang="en-US" sz="2200" b="0" i="0" dirty="0">
                <a:solidFill>
                  <a:srgbClr val="000000"/>
                </a:solidFill>
                <a:effectLst/>
                <a:latin typeface="Times New Roman" panose="02020603050405020304" pitchFamily="18" charset="0"/>
                <a:cs typeface="Times New Roman" panose="02020603050405020304" pitchFamily="18" charset="0"/>
              </a:rPr>
              <a:t>Efforts will be made to recruit survey respondents that more accurately represent the college’s overall demographic profile. </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470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8A6B9-FD4A-4EFB-831F-E98DD2A40D8A}"/>
              </a:ext>
            </a:extLst>
          </p:cNvPr>
          <p:cNvSpPr>
            <a:spLocks noGrp="1"/>
          </p:cNvSpPr>
          <p:nvPr>
            <p:ph type="title"/>
          </p:nvPr>
        </p:nvSpPr>
        <p:spPr/>
        <p:txBody>
          <a:bodyPr/>
          <a:lstStyle/>
          <a:p>
            <a:r>
              <a:rPr lang="en-US" dirty="0"/>
              <a:t>Other discussions</a:t>
            </a:r>
          </a:p>
        </p:txBody>
      </p:sp>
      <p:pic>
        <p:nvPicPr>
          <p:cNvPr id="5" name="Content Placeholder 4">
            <a:extLst>
              <a:ext uri="{FF2B5EF4-FFF2-40B4-BE49-F238E27FC236}">
                <a16:creationId xmlns:a16="http://schemas.microsoft.com/office/drawing/2014/main" id="{0CB328AA-7C19-4D22-A495-A73DFCD5EAA4}"/>
              </a:ext>
            </a:extLst>
          </p:cNvPr>
          <p:cNvPicPr>
            <a:picLocks noGrp="1" noChangeAspect="1"/>
          </p:cNvPicPr>
          <p:nvPr>
            <p:ph idx="1"/>
          </p:nvPr>
        </p:nvPicPr>
        <p:blipFill>
          <a:blip r:embed="rId2"/>
          <a:stretch>
            <a:fillRect/>
          </a:stretch>
        </p:blipFill>
        <p:spPr>
          <a:xfrm>
            <a:off x="192182" y="1859797"/>
            <a:ext cx="8532050" cy="4200040"/>
          </a:xfrm>
          <a:prstGeom prst="rect">
            <a:avLst/>
          </a:prstGeom>
        </p:spPr>
      </p:pic>
    </p:spTree>
    <p:extLst>
      <p:ext uri="{BB962C8B-B14F-4D97-AF65-F5344CB8AC3E}">
        <p14:creationId xmlns:p14="http://schemas.microsoft.com/office/powerpoint/2010/main" val="379073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D8FA7-9B94-40F7-8190-42FD827E1882}"/>
              </a:ext>
            </a:extLst>
          </p:cNvPr>
          <p:cNvSpPr>
            <a:spLocks noGrp="1"/>
          </p:cNvSpPr>
          <p:nvPr>
            <p:ph type="title"/>
          </p:nvPr>
        </p:nvSpPr>
        <p:spPr/>
        <p:txBody>
          <a:bodyPr/>
          <a:lstStyle/>
          <a:p>
            <a:r>
              <a:rPr lang="en-US" dirty="0"/>
              <a:t>Other discussions</a:t>
            </a:r>
          </a:p>
        </p:txBody>
      </p:sp>
      <p:sp>
        <p:nvSpPr>
          <p:cNvPr id="3" name="Content Placeholder 2">
            <a:extLst>
              <a:ext uri="{FF2B5EF4-FFF2-40B4-BE49-F238E27FC236}">
                <a16:creationId xmlns:a16="http://schemas.microsoft.com/office/drawing/2014/main" id="{7D5B19E7-E3CF-4EB6-AD8A-0FD2D73A7E3C}"/>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70096180-6B8D-4B97-B636-77ECDB0F44EB}"/>
              </a:ext>
            </a:extLst>
          </p:cNvPr>
          <p:cNvPicPr>
            <a:picLocks noChangeAspect="1"/>
          </p:cNvPicPr>
          <p:nvPr/>
        </p:nvPicPr>
        <p:blipFill>
          <a:blip r:embed="rId2"/>
          <a:stretch>
            <a:fillRect/>
          </a:stretch>
        </p:blipFill>
        <p:spPr>
          <a:xfrm>
            <a:off x="0" y="1673821"/>
            <a:ext cx="9144000" cy="4819053"/>
          </a:xfrm>
          <a:prstGeom prst="rect">
            <a:avLst/>
          </a:prstGeom>
        </p:spPr>
      </p:pic>
    </p:spTree>
    <p:extLst>
      <p:ext uri="{BB962C8B-B14F-4D97-AF65-F5344CB8AC3E}">
        <p14:creationId xmlns:p14="http://schemas.microsoft.com/office/powerpoint/2010/main" val="1436627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TotalTime>
  <Words>419</Words>
  <Application>Microsoft Office PowerPoint</Application>
  <PresentationFormat>On-screen Show (4:3)</PresentationFormat>
  <Paragraphs>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Faculty Survey Report Spring 2020  Student Survey Report Spring 2020 </vt:lpstr>
      <vt:lpstr>PowerPoint Presentation</vt:lpstr>
      <vt:lpstr>PowerPoint Presentation</vt:lpstr>
      <vt:lpstr>Other discussions</vt:lpstr>
      <vt:lpstr>Other discussions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Survey Report Spring 2020  Student Survey Report Spring 2020 </dc:title>
  <dc:creator>Dorina Tila</dc:creator>
  <cp:lastModifiedBy>Dorina Tila</cp:lastModifiedBy>
  <cp:revision>3</cp:revision>
  <dcterms:created xsi:type="dcterms:W3CDTF">2020-10-14T17:48:14Z</dcterms:created>
  <dcterms:modified xsi:type="dcterms:W3CDTF">2020-10-15T02:11:44Z</dcterms:modified>
</cp:coreProperties>
</file>